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70" r:id="rId2"/>
    <p:sldId id="378" r:id="rId3"/>
    <p:sldId id="371" r:id="rId4"/>
    <p:sldId id="377" r:id="rId5"/>
    <p:sldId id="369" r:id="rId6"/>
    <p:sldId id="373" r:id="rId7"/>
    <p:sldId id="374" r:id="rId8"/>
    <p:sldId id="375" r:id="rId9"/>
    <p:sldId id="376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45" r:id="rId79"/>
    <p:sldId id="346" r:id="rId80"/>
    <p:sldId id="347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4"/>
    <p:restoredTop sz="94646"/>
  </p:normalViewPr>
  <p:slideViewPr>
    <p:cSldViewPr>
      <p:cViewPr varScale="1">
        <p:scale>
          <a:sx n="62" d="100"/>
          <a:sy n="62" d="100"/>
        </p:scale>
        <p:origin x="576" y="2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4509" y="851595"/>
            <a:ext cx="17115081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4628" y="851595"/>
            <a:ext cx="17114842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44333" y="3094146"/>
            <a:ext cx="9020810" cy="7308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7.jp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reference/shiny/lates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shinyapps.io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4E27D88-89D2-3448-8E11-0EB63F200AE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736850" y="8626475"/>
            <a:ext cx="12903835" cy="196977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Alex Edwards, MSPH</a:t>
            </a:r>
          </a:p>
          <a:p>
            <a:r>
              <a:rPr lang="en-US" sz="3200" dirty="0">
                <a:solidFill>
                  <a:schemeClr val="bg1"/>
                </a:solidFill>
              </a:rPr>
              <a:t>Emory University School of Medicine</a:t>
            </a:r>
          </a:p>
          <a:p>
            <a:r>
              <a:rPr lang="en-US" sz="3200" dirty="0">
                <a:solidFill>
                  <a:schemeClr val="bg1"/>
                </a:solidFill>
              </a:rPr>
              <a:t>Materials Courtesy of: Mine </a:t>
            </a:r>
            <a:r>
              <a:rPr lang="en-US" sz="3200" dirty="0" err="1">
                <a:solidFill>
                  <a:schemeClr val="bg1"/>
                </a:solidFill>
              </a:rPr>
              <a:t>Çetinkaya-Rundel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65552-E740-3045-88F4-5A3D3EAF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698509"/>
            <a:ext cx="10312400" cy="674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0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01512" y="6313278"/>
            <a:ext cx="34709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665" dirty="0">
                <a:latin typeface="Trebuchet MS"/>
                <a:cs typeface="Trebuchet MS"/>
              </a:rPr>
              <a:t>DEMO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3426" y="3277411"/>
            <a:ext cx="3141345" cy="2535555"/>
          </a:xfrm>
          <a:custGeom>
            <a:avLst/>
            <a:gdLst/>
            <a:ahLst/>
            <a:cxnLst/>
            <a:rect l="l" t="t" r="r" b="b"/>
            <a:pathLst>
              <a:path w="3141344" h="2535554">
                <a:moveTo>
                  <a:pt x="2022650" y="2436758"/>
                </a:moveTo>
                <a:lnTo>
                  <a:pt x="1118594" y="2436758"/>
                </a:lnTo>
                <a:lnTo>
                  <a:pt x="1118594" y="2534945"/>
                </a:lnTo>
                <a:lnTo>
                  <a:pt x="2022650" y="2534945"/>
                </a:lnTo>
                <a:lnTo>
                  <a:pt x="2022650" y="2436758"/>
                </a:lnTo>
                <a:close/>
              </a:path>
              <a:path w="3141344" h="2535554">
                <a:moveTo>
                  <a:pt x="1811306" y="2153979"/>
                </a:moveTo>
                <a:lnTo>
                  <a:pt x="1330681" y="2153979"/>
                </a:lnTo>
                <a:lnTo>
                  <a:pt x="1326011" y="2172635"/>
                </a:lnTo>
                <a:lnTo>
                  <a:pt x="1273238" y="2436758"/>
                </a:lnTo>
                <a:lnTo>
                  <a:pt x="1868005" y="2436758"/>
                </a:lnTo>
                <a:lnTo>
                  <a:pt x="1815232" y="2172635"/>
                </a:lnTo>
                <a:lnTo>
                  <a:pt x="1811306" y="2153979"/>
                </a:lnTo>
                <a:close/>
              </a:path>
              <a:path w="3141344" h="2535554">
                <a:moveTo>
                  <a:pt x="3074482" y="0"/>
                </a:moveTo>
                <a:lnTo>
                  <a:pt x="67505" y="0"/>
                </a:lnTo>
                <a:lnTo>
                  <a:pt x="41382" y="5355"/>
                </a:lnTo>
                <a:lnTo>
                  <a:pt x="19907" y="19907"/>
                </a:lnTo>
                <a:lnTo>
                  <a:pt x="5355" y="41381"/>
                </a:lnTo>
                <a:lnTo>
                  <a:pt x="0" y="67503"/>
                </a:lnTo>
                <a:lnTo>
                  <a:pt x="0" y="2086230"/>
                </a:lnTo>
                <a:lnTo>
                  <a:pt x="5355" y="2112391"/>
                </a:lnTo>
                <a:lnTo>
                  <a:pt x="19907" y="2133949"/>
                </a:lnTo>
                <a:lnTo>
                  <a:pt x="41382" y="2148585"/>
                </a:lnTo>
                <a:lnTo>
                  <a:pt x="67505" y="2153979"/>
                </a:lnTo>
                <a:lnTo>
                  <a:pt x="3073749" y="2153979"/>
                </a:lnTo>
                <a:lnTo>
                  <a:pt x="3099872" y="2148585"/>
                </a:lnTo>
                <a:lnTo>
                  <a:pt x="3121347" y="2133949"/>
                </a:lnTo>
                <a:lnTo>
                  <a:pt x="3135899" y="2112390"/>
                </a:lnTo>
                <a:lnTo>
                  <a:pt x="3141255" y="2086230"/>
                </a:lnTo>
                <a:lnTo>
                  <a:pt x="3141255" y="1787741"/>
                </a:lnTo>
                <a:lnTo>
                  <a:pt x="180664" y="1787741"/>
                </a:lnTo>
                <a:lnTo>
                  <a:pt x="180664" y="203492"/>
                </a:lnTo>
                <a:lnTo>
                  <a:pt x="3141255" y="203492"/>
                </a:lnTo>
                <a:lnTo>
                  <a:pt x="3141255" y="123470"/>
                </a:lnTo>
                <a:lnTo>
                  <a:pt x="1570988" y="123470"/>
                </a:lnTo>
                <a:lnTo>
                  <a:pt x="1559352" y="121110"/>
                </a:lnTo>
                <a:lnTo>
                  <a:pt x="1549831" y="114682"/>
                </a:lnTo>
                <a:lnTo>
                  <a:pt x="1543402" y="105161"/>
                </a:lnTo>
                <a:lnTo>
                  <a:pt x="1541042" y="93522"/>
                </a:lnTo>
                <a:lnTo>
                  <a:pt x="1543402" y="81884"/>
                </a:lnTo>
                <a:lnTo>
                  <a:pt x="1549831" y="72363"/>
                </a:lnTo>
                <a:lnTo>
                  <a:pt x="1559352" y="65935"/>
                </a:lnTo>
                <a:lnTo>
                  <a:pt x="1570988" y="63576"/>
                </a:lnTo>
                <a:lnTo>
                  <a:pt x="3140516" y="63576"/>
                </a:lnTo>
                <a:lnTo>
                  <a:pt x="3136345" y="41381"/>
                </a:lnTo>
                <a:lnTo>
                  <a:pt x="3122008" y="19907"/>
                </a:lnTo>
                <a:lnTo>
                  <a:pt x="3100601" y="5355"/>
                </a:lnTo>
                <a:lnTo>
                  <a:pt x="3074482" y="0"/>
                </a:lnTo>
                <a:close/>
              </a:path>
              <a:path w="3141344" h="2535554">
                <a:moveTo>
                  <a:pt x="3141255" y="203492"/>
                </a:moveTo>
                <a:lnTo>
                  <a:pt x="2961323" y="203492"/>
                </a:lnTo>
                <a:lnTo>
                  <a:pt x="2961323" y="1787741"/>
                </a:lnTo>
                <a:lnTo>
                  <a:pt x="3141255" y="1787741"/>
                </a:lnTo>
                <a:lnTo>
                  <a:pt x="3141255" y="203492"/>
                </a:lnTo>
                <a:close/>
              </a:path>
              <a:path w="3141344" h="2535554">
                <a:moveTo>
                  <a:pt x="3140516" y="63576"/>
                </a:moveTo>
                <a:lnTo>
                  <a:pt x="1570988" y="63576"/>
                </a:lnTo>
                <a:lnTo>
                  <a:pt x="1582631" y="65825"/>
                </a:lnTo>
                <a:lnTo>
                  <a:pt x="1592154" y="72069"/>
                </a:lnTo>
                <a:lnTo>
                  <a:pt x="1598581" y="81553"/>
                </a:lnTo>
                <a:lnTo>
                  <a:pt x="1600935" y="93522"/>
                </a:lnTo>
                <a:lnTo>
                  <a:pt x="1598576" y="105161"/>
                </a:lnTo>
                <a:lnTo>
                  <a:pt x="1592150" y="114682"/>
                </a:lnTo>
                <a:lnTo>
                  <a:pt x="1582629" y="121110"/>
                </a:lnTo>
                <a:lnTo>
                  <a:pt x="1570988" y="123470"/>
                </a:lnTo>
                <a:lnTo>
                  <a:pt x="3141255" y="123470"/>
                </a:lnTo>
                <a:lnTo>
                  <a:pt x="3141255" y="67503"/>
                </a:lnTo>
                <a:lnTo>
                  <a:pt x="3140516" y="6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53720" y="5233213"/>
            <a:ext cx="60566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Courier New"/>
                <a:cs typeface="Courier New"/>
              </a:rPr>
              <a:t>goog-index/app.R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956415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Your</a:t>
            </a:r>
            <a:r>
              <a:rPr spc="-844" dirty="0"/>
              <a:t> </a:t>
            </a:r>
            <a:r>
              <a:rPr spc="-15" dirty="0"/>
              <a:t>turn</a:t>
            </a:r>
          </a:p>
        </p:txBody>
      </p:sp>
      <p:sp>
        <p:nvSpPr>
          <p:cNvPr id="3" name="object 3"/>
          <p:cNvSpPr/>
          <p:nvPr/>
        </p:nvSpPr>
        <p:spPr>
          <a:xfrm>
            <a:off x="17988981" y="9416132"/>
            <a:ext cx="1760855" cy="1562100"/>
          </a:xfrm>
          <a:custGeom>
            <a:avLst/>
            <a:gdLst/>
            <a:ahLst/>
            <a:cxnLst/>
            <a:rect l="l" t="t" r="r" b="b"/>
            <a:pathLst>
              <a:path w="1760855" h="1562100">
                <a:moveTo>
                  <a:pt x="387833" y="889000"/>
                </a:moveTo>
                <a:lnTo>
                  <a:pt x="295281" y="889000"/>
                </a:lnTo>
                <a:lnTo>
                  <a:pt x="250874" y="901700"/>
                </a:lnTo>
                <a:lnTo>
                  <a:pt x="208748" y="914400"/>
                </a:lnTo>
                <a:lnTo>
                  <a:pt x="169314" y="927100"/>
                </a:lnTo>
                <a:lnTo>
                  <a:pt x="132983" y="952500"/>
                </a:lnTo>
                <a:lnTo>
                  <a:pt x="100164" y="990600"/>
                </a:lnTo>
                <a:lnTo>
                  <a:pt x="71268" y="1016000"/>
                </a:lnTo>
                <a:lnTo>
                  <a:pt x="46706" y="1054100"/>
                </a:lnTo>
                <a:lnTo>
                  <a:pt x="26887" y="1092200"/>
                </a:lnTo>
                <a:lnTo>
                  <a:pt x="12223" y="1130300"/>
                </a:lnTo>
                <a:lnTo>
                  <a:pt x="3124" y="1181100"/>
                </a:lnTo>
                <a:lnTo>
                  <a:pt x="0" y="1231900"/>
                </a:lnTo>
                <a:lnTo>
                  <a:pt x="3124" y="1270000"/>
                </a:lnTo>
                <a:lnTo>
                  <a:pt x="12223" y="1320800"/>
                </a:lnTo>
                <a:lnTo>
                  <a:pt x="26887" y="1358900"/>
                </a:lnTo>
                <a:lnTo>
                  <a:pt x="46706" y="1397000"/>
                </a:lnTo>
                <a:lnTo>
                  <a:pt x="71268" y="1435100"/>
                </a:lnTo>
                <a:lnTo>
                  <a:pt x="100164" y="1473200"/>
                </a:lnTo>
                <a:lnTo>
                  <a:pt x="132983" y="1498600"/>
                </a:lnTo>
                <a:lnTo>
                  <a:pt x="169314" y="1524000"/>
                </a:lnTo>
                <a:lnTo>
                  <a:pt x="208748" y="1536700"/>
                </a:lnTo>
                <a:lnTo>
                  <a:pt x="250874" y="1562100"/>
                </a:lnTo>
                <a:lnTo>
                  <a:pt x="432231" y="1562100"/>
                </a:lnTo>
                <a:lnTo>
                  <a:pt x="474344" y="1536700"/>
                </a:lnTo>
                <a:lnTo>
                  <a:pt x="513762" y="1524000"/>
                </a:lnTo>
                <a:lnTo>
                  <a:pt x="550077" y="1498600"/>
                </a:lnTo>
                <a:lnTo>
                  <a:pt x="582878" y="1473200"/>
                </a:lnTo>
                <a:lnTo>
                  <a:pt x="602131" y="1447800"/>
                </a:lnTo>
                <a:lnTo>
                  <a:pt x="297185" y="1447800"/>
                </a:lnTo>
                <a:lnTo>
                  <a:pt x="255824" y="1435100"/>
                </a:lnTo>
                <a:lnTo>
                  <a:pt x="218372" y="1409700"/>
                </a:lnTo>
                <a:lnTo>
                  <a:pt x="185723" y="1384300"/>
                </a:lnTo>
                <a:lnTo>
                  <a:pt x="158772" y="1346200"/>
                </a:lnTo>
                <a:lnTo>
                  <a:pt x="138414" y="1308100"/>
                </a:lnTo>
                <a:lnTo>
                  <a:pt x="125543" y="1270000"/>
                </a:lnTo>
                <a:lnTo>
                  <a:pt x="121053" y="1231900"/>
                </a:lnTo>
                <a:lnTo>
                  <a:pt x="125543" y="1181100"/>
                </a:lnTo>
                <a:lnTo>
                  <a:pt x="138414" y="1143000"/>
                </a:lnTo>
                <a:lnTo>
                  <a:pt x="158772" y="1104900"/>
                </a:lnTo>
                <a:lnTo>
                  <a:pt x="185723" y="1066800"/>
                </a:lnTo>
                <a:lnTo>
                  <a:pt x="218372" y="1041400"/>
                </a:lnTo>
                <a:lnTo>
                  <a:pt x="255824" y="1028700"/>
                </a:lnTo>
                <a:lnTo>
                  <a:pt x="297185" y="1016000"/>
                </a:lnTo>
                <a:lnTo>
                  <a:pt x="341560" y="1003300"/>
                </a:lnTo>
                <a:lnTo>
                  <a:pt x="597318" y="1003300"/>
                </a:lnTo>
                <a:lnTo>
                  <a:pt x="582878" y="990600"/>
                </a:lnTo>
                <a:lnTo>
                  <a:pt x="550077" y="952500"/>
                </a:lnTo>
                <a:lnTo>
                  <a:pt x="513762" y="927100"/>
                </a:lnTo>
                <a:lnTo>
                  <a:pt x="474344" y="914400"/>
                </a:lnTo>
                <a:lnTo>
                  <a:pt x="432231" y="901700"/>
                </a:lnTo>
                <a:lnTo>
                  <a:pt x="387833" y="889000"/>
                </a:lnTo>
                <a:close/>
              </a:path>
              <a:path w="1760855" h="1562100">
                <a:moveTo>
                  <a:pt x="1465460" y="889000"/>
                </a:moveTo>
                <a:lnTo>
                  <a:pt x="1372906" y="889000"/>
                </a:lnTo>
                <a:lnTo>
                  <a:pt x="1328507" y="901700"/>
                </a:lnTo>
                <a:lnTo>
                  <a:pt x="1286393" y="914400"/>
                </a:lnTo>
                <a:lnTo>
                  <a:pt x="1246974" y="927100"/>
                </a:lnTo>
                <a:lnTo>
                  <a:pt x="1210660" y="952500"/>
                </a:lnTo>
                <a:lnTo>
                  <a:pt x="1177859" y="990600"/>
                </a:lnTo>
                <a:lnTo>
                  <a:pt x="1148981" y="1016000"/>
                </a:lnTo>
                <a:lnTo>
                  <a:pt x="1124436" y="1054100"/>
                </a:lnTo>
                <a:lnTo>
                  <a:pt x="1104633" y="1092200"/>
                </a:lnTo>
                <a:lnTo>
                  <a:pt x="1089981" y="1130300"/>
                </a:lnTo>
                <a:lnTo>
                  <a:pt x="1080889" y="1181100"/>
                </a:lnTo>
                <a:lnTo>
                  <a:pt x="1077768" y="1231900"/>
                </a:lnTo>
                <a:lnTo>
                  <a:pt x="1080889" y="1270000"/>
                </a:lnTo>
                <a:lnTo>
                  <a:pt x="1089981" y="1320800"/>
                </a:lnTo>
                <a:lnTo>
                  <a:pt x="1104633" y="1358900"/>
                </a:lnTo>
                <a:lnTo>
                  <a:pt x="1124436" y="1397000"/>
                </a:lnTo>
                <a:lnTo>
                  <a:pt x="1148981" y="1435100"/>
                </a:lnTo>
                <a:lnTo>
                  <a:pt x="1177859" y="1473200"/>
                </a:lnTo>
                <a:lnTo>
                  <a:pt x="1210660" y="1498600"/>
                </a:lnTo>
                <a:lnTo>
                  <a:pt x="1246974" y="1524000"/>
                </a:lnTo>
                <a:lnTo>
                  <a:pt x="1286393" y="1536700"/>
                </a:lnTo>
                <a:lnTo>
                  <a:pt x="1328507" y="1562100"/>
                </a:lnTo>
                <a:lnTo>
                  <a:pt x="1509867" y="1562100"/>
                </a:lnTo>
                <a:lnTo>
                  <a:pt x="1551993" y="1536700"/>
                </a:lnTo>
                <a:lnTo>
                  <a:pt x="1591427" y="1524000"/>
                </a:lnTo>
                <a:lnTo>
                  <a:pt x="1627758" y="1498600"/>
                </a:lnTo>
                <a:lnTo>
                  <a:pt x="1660577" y="1473200"/>
                </a:lnTo>
                <a:lnTo>
                  <a:pt x="1679841" y="1447800"/>
                </a:lnTo>
                <a:lnTo>
                  <a:pt x="1374815" y="1447800"/>
                </a:lnTo>
                <a:lnTo>
                  <a:pt x="1333471" y="1435100"/>
                </a:lnTo>
                <a:lnTo>
                  <a:pt x="1296041" y="1409700"/>
                </a:lnTo>
                <a:lnTo>
                  <a:pt x="1263417" y="1384300"/>
                </a:lnTo>
                <a:lnTo>
                  <a:pt x="1236489" y="1346200"/>
                </a:lnTo>
                <a:lnTo>
                  <a:pt x="1216152" y="1308100"/>
                </a:lnTo>
                <a:lnTo>
                  <a:pt x="1203295" y="1270000"/>
                </a:lnTo>
                <a:lnTo>
                  <a:pt x="1198811" y="1231900"/>
                </a:lnTo>
                <a:lnTo>
                  <a:pt x="1203294" y="1181100"/>
                </a:lnTo>
                <a:lnTo>
                  <a:pt x="1216150" y="1143000"/>
                </a:lnTo>
                <a:lnTo>
                  <a:pt x="1236487" y="1104900"/>
                </a:lnTo>
                <a:lnTo>
                  <a:pt x="1263413" y="1066800"/>
                </a:lnTo>
                <a:lnTo>
                  <a:pt x="1296037" y="1041400"/>
                </a:lnTo>
                <a:lnTo>
                  <a:pt x="1333467" y="1028700"/>
                </a:lnTo>
                <a:lnTo>
                  <a:pt x="1374812" y="1016000"/>
                </a:lnTo>
                <a:lnTo>
                  <a:pt x="1419181" y="1003300"/>
                </a:lnTo>
                <a:lnTo>
                  <a:pt x="1675025" y="1003300"/>
                </a:lnTo>
                <a:lnTo>
                  <a:pt x="1660577" y="990600"/>
                </a:lnTo>
                <a:lnTo>
                  <a:pt x="1627758" y="952500"/>
                </a:lnTo>
                <a:lnTo>
                  <a:pt x="1591427" y="927100"/>
                </a:lnTo>
                <a:lnTo>
                  <a:pt x="1551993" y="914400"/>
                </a:lnTo>
                <a:lnTo>
                  <a:pt x="1509867" y="901700"/>
                </a:lnTo>
                <a:lnTo>
                  <a:pt x="1465460" y="889000"/>
                </a:lnTo>
                <a:close/>
              </a:path>
              <a:path w="1760855" h="1562100">
                <a:moveTo>
                  <a:pt x="597318" y="1003300"/>
                </a:moveTo>
                <a:lnTo>
                  <a:pt x="341560" y="1003300"/>
                </a:lnTo>
                <a:lnTo>
                  <a:pt x="385925" y="1016000"/>
                </a:lnTo>
                <a:lnTo>
                  <a:pt x="427268" y="1028700"/>
                </a:lnTo>
                <a:lnTo>
                  <a:pt x="464697" y="1041400"/>
                </a:lnTo>
                <a:lnTo>
                  <a:pt x="497319" y="1066800"/>
                </a:lnTo>
                <a:lnTo>
                  <a:pt x="524245" y="1104900"/>
                </a:lnTo>
                <a:lnTo>
                  <a:pt x="544581" y="1143000"/>
                </a:lnTo>
                <a:lnTo>
                  <a:pt x="557436" y="1181100"/>
                </a:lnTo>
                <a:lnTo>
                  <a:pt x="561920" y="1231900"/>
                </a:lnTo>
                <a:lnTo>
                  <a:pt x="557436" y="1270000"/>
                </a:lnTo>
                <a:lnTo>
                  <a:pt x="544581" y="1308100"/>
                </a:lnTo>
                <a:lnTo>
                  <a:pt x="524245" y="1346200"/>
                </a:lnTo>
                <a:lnTo>
                  <a:pt x="497319" y="1384300"/>
                </a:lnTo>
                <a:lnTo>
                  <a:pt x="464697" y="1409700"/>
                </a:lnTo>
                <a:lnTo>
                  <a:pt x="427268" y="1435100"/>
                </a:lnTo>
                <a:lnTo>
                  <a:pt x="385925" y="1447800"/>
                </a:lnTo>
                <a:lnTo>
                  <a:pt x="602131" y="1447800"/>
                </a:lnTo>
                <a:lnTo>
                  <a:pt x="636303" y="1397000"/>
                </a:lnTo>
                <a:lnTo>
                  <a:pt x="656107" y="1358900"/>
                </a:lnTo>
                <a:lnTo>
                  <a:pt x="670760" y="1320800"/>
                </a:lnTo>
                <a:lnTo>
                  <a:pt x="679852" y="1270000"/>
                </a:lnTo>
                <a:lnTo>
                  <a:pt x="682973" y="1231900"/>
                </a:lnTo>
                <a:lnTo>
                  <a:pt x="679852" y="1181100"/>
                </a:lnTo>
                <a:lnTo>
                  <a:pt x="670760" y="1130300"/>
                </a:lnTo>
                <a:lnTo>
                  <a:pt x="656107" y="1092200"/>
                </a:lnTo>
                <a:lnTo>
                  <a:pt x="636303" y="1054100"/>
                </a:lnTo>
                <a:lnTo>
                  <a:pt x="611757" y="1016000"/>
                </a:lnTo>
                <a:lnTo>
                  <a:pt x="597318" y="1003300"/>
                </a:lnTo>
                <a:close/>
              </a:path>
              <a:path w="1760855" h="1562100">
                <a:moveTo>
                  <a:pt x="1675025" y="1003300"/>
                </a:moveTo>
                <a:lnTo>
                  <a:pt x="1419181" y="1003300"/>
                </a:lnTo>
                <a:lnTo>
                  <a:pt x="1463556" y="1016000"/>
                </a:lnTo>
                <a:lnTo>
                  <a:pt x="1504917" y="1028700"/>
                </a:lnTo>
                <a:lnTo>
                  <a:pt x="1542369" y="1041400"/>
                </a:lnTo>
                <a:lnTo>
                  <a:pt x="1575018" y="1066800"/>
                </a:lnTo>
                <a:lnTo>
                  <a:pt x="1601969" y="1104900"/>
                </a:lnTo>
                <a:lnTo>
                  <a:pt x="1622328" y="1143000"/>
                </a:lnTo>
                <a:lnTo>
                  <a:pt x="1635199" y="1181100"/>
                </a:lnTo>
                <a:lnTo>
                  <a:pt x="1639688" y="1231900"/>
                </a:lnTo>
                <a:lnTo>
                  <a:pt x="1635199" y="1270000"/>
                </a:lnTo>
                <a:lnTo>
                  <a:pt x="1622328" y="1308100"/>
                </a:lnTo>
                <a:lnTo>
                  <a:pt x="1601969" y="1346200"/>
                </a:lnTo>
                <a:lnTo>
                  <a:pt x="1575018" y="1384300"/>
                </a:lnTo>
                <a:lnTo>
                  <a:pt x="1542369" y="1409700"/>
                </a:lnTo>
                <a:lnTo>
                  <a:pt x="1504917" y="1435100"/>
                </a:lnTo>
                <a:lnTo>
                  <a:pt x="1463556" y="1447800"/>
                </a:lnTo>
                <a:lnTo>
                  <a:pt x="1679841" y="1447800"/>
                </a:lnTo>
                <a:lnTo>
                  <a:pt x="1714035" y="1397000"/>
                </a:lnTo>
                <a:lnTo>
                  <a:pt x="1733854" y="1358900"/>
                </a:lnTo>
                <a:lnTo>
                  <a:pt x="1748518" y="1320800"/>
                </a:lnTo>
                <a:lnTo>
                  <a:pt x="1757617" y="1270000"/>
                </a:lnTo>
                <a:lnTo>
                  <a:pt x="1760742" y="1231900"/>
                </a:lnTo>
                <a:lnTo>
                  <a:pt x="1757617" y="1181100"/>
                </a:lnTo>
                <a:lnTo>
                  <a:pt x="1748518" y="1130300"/>
                </a:lnTo>
                <a:lnTo>
                  <a:pt x="1733854" y="1092200"/>
                </a:lnTo>
                <a:lnTo>
                  <a:pt x="1714035" y="1054100"/>
                </a:lnTo>
                <a:lnTo>
                  <a:pt x="1689473" y="1016000"/>
                </a:lnTo>
                <a:lnTo>
                  <a:pt x="1675025" y="1003300"/>
                </a:lnTo>
                <a:close/>
              </a:path>
              <a:path w="1760855" h="1562100">
                <a:moveTo>
                  <a:pt x="1032972" y="215900"/>
                </a:moveTo>
                <a:lnTo>
                  <a:pt x="944547" y="215900"/>
                </a:lnTo>
                <a:lnTo>
                  <a:pt x="922945" y="228600"/>
                </a:lnTo>
                <a:lnTo>
                  <a:pt x="902653" y="241300"/>
                </a:lnTo>
                <a:lnTo>
                  <a:pt x="526298" y="520700"/>
                </a:lnTo>
                <a:lnTo>
                  <a:pt x="492007" y="558800"/>
                </a:lnTo>
                <a:lnTo>
                  <a:pt x="475693" y="596900"/>
                </a:lnTo>
                <a:lnTo>
                  <a:pt x="478182" y="647700"/>
                </a:lnTo>
                <a:lnTo>
                  <a:pt x="500298" y="698500"/>
                </a:lnTo>
                <a:lnTo>
                  <a:pt x="503995" y="698500"/>
                </a:lnTo>
                <a:lnTo>
                  <a:pt x="508036" y="711200"/>
                </a:lnTo>
                <a:lnTo>
                  <a:pt x="512267" y="711200"/>
                </a:lnTo>
                <a:lnTo>
                  <a:pt x="517334" y="723900"/>
                </a:lnTo>
                <a:lnTo>
                  <a:pt x="528907" y="723900"/>
                </a:lnTo>
                <a:lnTo>
                  <a:pt x="535512" y="736600"/>
                </a:lnTo>
                <a:lnTo>
                  <a:pt x="813786" y="901700"/>
                </a:lnTo>
                <a:lnTo>
                  <a:pt x="780499" y="1295400"/>
                </a:lnTo>
                <a:lnTo>
                  <a:pt x="784829" y="1333500"/>
                </a:lnTo>
                <a:lnTo>
                  <a:pt x="802607" y="1371600"/>
                </a:lnTo>
                <a:lnTo>
                  <a:pt x="831033" y="1397000"/>
                </a:lnTo>
                <a:lnTo>
                  <a:pt x="910238" y="1397000"/>
                </a:lnTo>
                <a:lnTo>
                  <a:pt x="939491" y="1371600"/>
                </a:lnTo>
                <a:lnTo>
                  <a:pt x="960366" y="1346200"/>
                </a:lnTo>
                <a:lnTo>
                  <a:pt x="970054" y="1320800"/>
                </a:lnTo>
                <a:lnTo>
                  <a:pt x="1008293" y="863600"/>
                </a:lnTo>
                <a:lnTo>
                  <a:pt x="1006895" y="838200"/>
                </a:lnTo>
                <a:lnTo>
                  <a:pt x="998593" y="812800"/>
                </a:lnTo>
                <a:lnTo>
                  <a:pt x="984034" y="787400"/>
                </a:lnTo>
                <a:lnTo>
                  <a:pt x="963865" y="774700"/>
                </a:lnTo>
                <a:lnTo>
                  <a:pt x="772520" y="660400"/>
                </a:lnTo>
                <a:lnTo>
                  <a:pt x="1057266" y="444500"/>
                </a:lnTo>
                <a:lnTo>
                  <a:pt x="1205724" y="444500"/>
                </a:lnTo>
                <a:lnTo>
                  <a:pt x="1098259" y="279400"/>
                </a:lnTo>
                <a:lnTo>
                  <a:pt x="1095267" y="279400"/>
                </a:lnTo>
                <a:lnTo>
                  <a:pt x="1091931" y="266700"/>
                </a:lnTo>
                <a:lnTo>
                  <a:pt x="1084228" y="266700"/>
                </a:lnTo>
                <a:lnTo>
                  <a:pt x="1080867" y="254000"/>
                </a:lnTo>
                <a:lnTo>
                  <a:pt x="1072668" y="254000"/>
                </a:lnTo>
                <a:lnTo>
                  <a:pt x="1071757" y="241300"/>
                </a:lnTo>
                <a:lnTo>
                  <a:pt x="1070888" y="241300"/>
                </a:lnTo>
                <a:lnTo>
                  <a:pt x="1052892" y="228600"/>
                </a:lnTo>
                <a:lnTo>
                  <a:pt x="1032972" y="215900"/>
                </a:lnTo>
                <a:close/>
              </a:path>
              <a:path w="1760855" h="1562100">
                <a:moveTo>
                  <a:pt x="1205724" y="444500"/>
                </a:moveTo>
                <a:lnTo>
                  <a:pt x="1057266" y="444500"/>
                </a:lnTo>
                <a:lnTo>
                  <a:pt x="1206382" y="673100"/>
                </a:lnTo>
                <a:lnTo>
                  <a:pt x="1543713" y="673100"/>
                </a:lnTo>
                <a:lnTo>
                  <a:pt x="1562951" y="660400"/>
                </a:lnTo>
                <a:lnTo>
                  <a:pt x="1575919" y="635000"/>
                </a:lnTo>
                <a:lnTo>
                  <a:pt x="1580674" y="609600"/>
                </a:lnTo>
                <a:lnTo>
                  <a:pt x="1575919" y="584200"/>
                </a:lnTo>
                <a:lnTo>
                  <a:pt x="1562951" y="571500"/>
                </a:lnTo>
                <a:lnTo>
                  <a:pt x="1543713" y="558800"/>
                </a:lnTo>
                <a:lnTo>
                  <a:pt x="1520152" y="546100"/>
                </a:lnTo>
                <a:lnTo>
                  <a:pt x="1271856" y="546100"/>
                </a:lnTo>
                <a:lnTo>
                  <a:pt x="1205724" y="444500"/>
                </a:lnTo>
                <a:close/>
              </a:path>
              <a:path w="1760855" h="1562100">
                <a:moveTo>
                  <a:pt x="1341614" y="0"/>
                </a:moveTo>
                <a:lnTo>
                  <a:pt x="1276379" y="0"/>
                </a:lnTo>
                <a:lnTo>
                  <a:pt x="1244723" y="12700"/>
                </a:lnTo>
                <a:lnTo>
                  <a:pt x="1188225" y="50800"/>
                </a:lnTo>
                <a:lnTo>
                  <a:pt x="1160442" y="88900"/>
                </a:lnTo>
                <a:lnTo>
                  <a:pt x="1143773" y="127000"/>
                </a:lnTo>
                <a:lnTo>
                  <a:pt x="1138216" y="165100"/>
                </a:lnTo>
                <a:lnTo>
                  <a:pt x="1143773" y="215900"/>
                </a:lnTo>
                <a:lnTo>
                  <a:pt x="1160442" y="254000"/>
                </a:lnTo>
                <a:lnTo>
                  <a:pt x="1188225" y="292100"/>
                </a:lnTo>
                <a:lnTo>
                  <a:pt x="1224636" y="317500"/>
                </a:lnTo>
                <a:lnTo>
                  <a:pt x="1265663" y="330200"/>
                </a:lnTo>
                <a:lnTo>
                  <a:pt x="1308998" y="342900"/>
                </a:lnTo>
                <a:lnTo>
                  <a:pt x="1352333" y="330200"/>
                </a:lnTo>
                <a:lnTo>
                  <a:pt x="1393363" y="317500"/>
                </a:lnTo>
                <a:lnTo>
                  <a:pt x="1429778" y="292100"/>
                </a:lnTo>
                <a:lnTo>
                  <a:pt x="1457556" y="254000"/>
                </a:lnTo>
                <a:lnTo>
                  <a:pt x="1474223" y="215900"/>
                </a:lnTo>
                <a:lnTo>
                  <a:pt x="1479779" y="165100"/>
                </a:lnTo>
                <a:lnTo>
                  <a:pt x="1474223" y="127000"/>
                </a:lnTo>
                <a:lnTo>
                  <a:pt x="1457556" y="88900"/>
                </a:lnTo>
                <a:lnTo>
                  <a:pt x="1429778" y="50800"/>
                </a:lnTo>
                <a:lnTo>
                  <a:pt x="1373271" y="12700"/>
                </a:lnTo>
                <a:lnTo>
                  <a:pt x="1341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5578" y="4123299"/>
            <a:ext cx="13854430" cy="357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984" indent="-502920">
              <a:lnSpc>
                <a:spcPts val="5765"/>
              </a:lnSpc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114" dirty="0">
                <a:latin typeface="Arial"/>
                <a:cs typeface="Arial"/>
              </a:rPr>
              <a:t>Open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15" dirty="0">
                <a:latin typeface="Arial"/>
                <a:cs typeface="Arial"/>
              </a:rPr>
              <a:t>new </a:t>
            </a:r>
            <a:r>
              <a:rPr sz="3600" spc="-70" dirty="0">
                <a:latin typeface="Arial"/>
                <a:cs typeface="Arial"/>
              </a:rPr>
              <a:t>Shiny </a:t>
            </a:r>
            <a:r>
              <a:rPr sz="3600" spc="100" dirty="0">
                <a:latin typeface="Arial"/>
                <a:cs typeface="Arial"/>
              </a:rPr>
              <a:t>app </a:t>
            </a:r>
            <a:r>
              <a:rPr sz="3600" spc="75" dirty="0">
                <a:latin typeface="Arial"/>
                <a:cs typeface="Arial"/>
              </a:rPr>
              <a:t>with </a:t>
            </a:r>
            <a:r>
              <a:rPr sz="3600" spc="-10" dirty="0">
                <a:latin typeface="Arial"/>
                <a:cs typeface="Arial"/>
              </a:rPr>
              <a:t>File </a:t>
            </a:r>
            <a:r>
              <a:rPr sz="3600" spc="-360" dirty="0">
                <a:latin typeface="MS UI Gothic"/>
                <a:cs typeface="MS UI Gothic"/>
              </a:rPr>
              <a:t>➔ </a:t>
            </a:r>
            <a:r>
              <a:rPr sz="3600" spc="85" dirty="0">
                <a:latin typeface="Arial"/>
                <a:cs typeface="Arial"/>
              </a:rPr>
              <a:t>New </a:t>
            </a:r>
            <a:r>
              <a:rPr sz="3600" spc="-10" dirty="0">
                <a:latin typeface="Arial"/>
                <a:cs typeface="Arial"/>
              </a:rPr>
              <a:t>File </a:t>
            </a:r>
            <a:r>
              <a:rPr sz="3600" spc="-360" dirty="0">
                <a:latin typeface="MS UI Gothic"/>
                <a:cs typeface="MS UI Gothic"/>
              </a:rPr>
              <a:t>➔ </a:t>
            </a:r>
            <a:r>
              <a:rPr sz="3600" spc="-70" dirty="0">
                <a:latin typeface="Arial"/>
                <a:cs typeface="Arial"/>
              </a:rPr>
              <a:t>Shiny </a:t>
            </a:r>
            <a:r>
              <a:rPr sz="3600" spc="60" dirty="0">
                <a:latin typeface="Arial"/>
                <a:cs typeface="Arial"/>
              </a:rPr>
              <a:t>Web</a:t>
            </a:r>
            <a:r>
              <a:rPr sz="3600" spc="490" dirty="0">
                <a:latin typeface="Arial"/>
                <a:cs typeface="Arial"/>
              </a:rPr>
              <a:t> </a:t>
            </a:r>
            <a:r>
              <a:rPr sz="3600" spc="135" dirty="0">
                <a:latin typeface="Arial"/>
                <a:cs typeface="Arial"/>
              </a:rPr>
              <a:t>App…</a:t>
            </a:r>
            <a:endParaRPr sz="3600">
              <a:latin typeface="Arial"/>
              <a:cs typeface="Arial"/>
            </a:endParaRPr>
          </a:p>
          <a:p>
            <a:pPr marL="514984" indent="-50292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-55" dirty="0">
                <a:latin typeface="Arial"/>
                <a:cs typeface="Arial"/>
              </a:rPr>
              <a:t>Launch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0" dirty="0">
                <a:latin typeface="Arial"/>
                <a:cs typeface="Arial"/>
              </a:rPr>
              <a:t>app </a:t>
            </a:r>
            <a:r>
              <a:rPr sz="3600" spc="80" dirty="0">
                <a:latin typeface="Arial"/>
                <a:cs typeface="Arial"/>
              </a:rPr>
              <a:t>by </a:t>
            </a:r>
            <a:r>
              <a:rPr sz="3600" spc="95" dirty="0">
                <a:latin typeface="Arial"/>
                <a:cs typeface="Arial"/>
              </a:rPr>
              <a:t>opening </a:t>
            </a:r>
            <a:r>
              <a:rPr sz="3600" spc="15" dirty="0">
                <a:latin typeface="Courier New"/>
                <a:cs typeface="Courier New"/>
              </a:rPr>
              <a:t>app.R</a:t>
            </a:r>
            <a:r>
              <a:rPr sz="3600" spc="-1345" dirty="0">
                <a:latin typeface="Courier New"/>
                <a:cs typeface="Courier New"/>
              </a:rPr>
              <a:t> </a:t>
            </a:r>
            <a:r>
              <a:rPr sz="3600" spc="35" dirty="0">
                <a:latin typeface="Arial"/>
                <a:cs typeface="Arial"/>
              </a:rPr>
              <a:t>and clicking </a:t>
            </a:r>
            <a:r>
              <a:rPr sz="3600" spc="-140" dirty="0">
                <a:latin typeface="Arial"/>
                <a:cs typeface="Arial"/>
              </a:rPr>
              <a:t>Run </a:t>
            </a:r>
            <a:r>
              <a:rPr sz="3600" spc="170" dirty="0">
                <a:latin typeface="Arial"/>
                <a:cs typeface="Arial"/>
              </a:rPr>
              <a:t>App</a:t>
            </a:r>
            <a:endParaRPr sz="3600">
              <a:latin typeface="Arial"/>
              <a:cs typeface="Arial"/>
            </a:endParaRPr>
          </a:p>
          <a:p>
            <a:pPr marL="514984" indent="-50292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-15" dirty="0">
                <a:latin typeface="Arial"/>
                <a:cs typeface="Arial"/>
              </a:rPr>
              <a:t>Close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0" dirty="0">
                <a:latin typeface="Arial"/>
                <a:cs typeface="Arial"/>
              </a:rPr>
              <a:t>app </a:t>
            </a:r>
            <a:r>
              <a:rPr sz="3600" spc="80" dirty="0">
                <a:latin typeface="Arial"/>
                <a:cs typeface="Arial"/>
              </a:rPr>
              <a:t>by </a:t>
            </a:r>
            <a:r>
              <a:rPr sz="3600" spc="35" dirty="0">
                <a:latin typeface="Arial"/>
                <a:cs typeface="Arial"/>
              </a:rPr>
              <a:t>clicking </a:t>
            </a:r>
            <a:r>
              <a:rPr sz="3600" spc="75" dirty="0">
                <a:latin typeface="Arial"/>
                <a:cs typeface="Arial"/>
              </a:rPr>
              <a:t>the stop</a:t>
            </a:r>
            <a:r>
              <a:rPr sz="3600" spc="-325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icon</a:t>
            </a:r>
            <a:endParaRPr sz="3600">
              <a:latin typeface="Arial"/>
              <a:cs typeface="Arial"/>
            </a:endParaRPr>
          </a:p>
          <a:p>
            <a:pPr marL="514984" indent="-50292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-25" dirty="0">
                <a:latin typeface="Arial"/>
                <a:cs typeface="Arial"/>
              </a:rPr>
              <a:t>Select </a:t>
            </a:r>
            <a:r>
              <a:rPr sz="3600" spc="10" dirty="0">
                <a:latin typeface="Arial"/>
                <a:cs typeface="Arial"/>
              </a:rPr>
              <a:t>view </a:t>
            </a:r>
            <a:r>
              <a:rPr sz="3600" spc="114" dirty="0">
                <a:latin typeface="Arial"/>
                <a:cs typeface="Arial"/>
              </a:rPr>
              <a:t>mode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25" dirty="0">
                <a:latin typeface="Arial"/>
                <a:cs typeface="Arial"/>
              </a:rPr>
              <a:t>drop </a:t>
            </a:r>
            <a:r>
              <a:rPr sz="3600" spc="95" dirty="0">
                <a:latin typeface="Arial"/>
                <a:cs typeface="Arial"/>
              </a:rPr>
              <a:t>down </a:t>
            </a:r>
            <a:r>
              <a:rPr sz="3600" spc="30" dirty="0">
                <a:latin typeface="Arial"/>
                <a:cs typeface="Arial"/>
              </a:rPr>
              <a:t>menu </a:t>
            </a:r>
            <a:r>
              <a:rPr sz="3600" spc="45" dirty="0">
                <a:latin typeface="Arial"/>
                <a:cs typeface="Arial"/>
              </a:rPr>
              <a:t>next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-140" dirty="0">
                <a:latin typeface="Arial"/>
                <a:cs typeface="Arial"/>
              </a:rPr>
              <a:t>Run</a:t>
            </a:r>
            <a:r>
              <a:rPr sz="3600" spc="-625" dirty="0">
                <a:latin typeface="Arial"/>
                <a:cs typeface="Arial"/>
              </a:rPr>
              <a:t> </a:t>
            </a:r>
            <a:r>
              <a:rPr sz="3600" spc="170" dirty="0">
                <a:latin typeface="Arial"/>
                <a:cs typeface="Arial"/>
              </a:rPr>
              <a:t>App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09174" y="9785042"/>
            <a:ext cx="3686175" cy="1330325"/>
            <a:chOff x="8209174" y="9785042"/>
            <a:chExt cx="3686175" cy="1330325"/>
          </a:xfrm>
        </p:grpSpPr>
        <p:sp>
          <p:nvSpPr>
            <p:cNvPr id="7" name="object 7"/>
            <p:cNvSpPr/>
            <p:nvPr/>
          </p:nvSpPr>
          <p:spPr>
            <a:xfrm>
              <a:off x="8339623" y="9931634"/>
              <a:ext cx="3457573" cy="10034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19645" y="9795513"/>
              <a:ext cx="3665220" cy="1309370"/>
            </a:xfrm>
            <a:custGeom>
              <a:avLst/>
              <a:gdLst/>
              <a:ahLst/>
              <a:cxnLst/>
              <a:rect l="l" t="t" r="r" b="b"/>
              <a:pathLst>
                <a:path w="3665220" h="1309370">
                  <a:moveTo>
                    <a:pt x="0" y="0"/>
                  </a:moveTo>
                  <a:lnTo>
                    <a:pt x="3664809" y="0"/>
                  </a:lnTo>
                  <a:lnTo>
                    <a:pt x="3664809" y="1308860"/>
                  </a:lnTo>
                  <a:lnTo>
                    <a:pt x="0" y="130886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5450" y="4883540"/>
            <a:ext cx="9297267" cy="14330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90" dirty="0"/>
              <a:t>High</a:t>
            </a:r>
            <a:r>
              <a:rPr lang="en-US" spc="390" dirty="0"/>
              <a:t>-</a:t>
            </a:r>
            <a:r>
              <a:rPr spc="165" dirty="0"/>
              <a:t>level</a:t>
            </a:r>
            <a:r>
              <a:rPr spc="-2115" dirty="0"/>
              <a:t> </a:t>
            </a:r>
            <a:r>
              <a:rPr lang="en-US" spc="-2115" dirty="0"/>
              <a:t> </a:t>
            </a:r>
            <a:r>
              <a:rPr spc="114" dirty="0"/>
              <a:t>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663028" y="2939669"/>
            <a:ext cx="10982494" cy="7213458"/>
            <a:chOff x="4663028" y="2939669"/>
            <a:chExt cx="10982494" cy="7213458"/>
          </a:xfrm>
        </p:grpSpPr>
        <p:sp>
          <p:nvSpPr>
            <p:cNvPr id="4" name="object 4"/>
            <p:cNvSpPr/>
            <p:nvPr/>
          </p:nvSpPr>
          <p:spPr>
            <a:xfrm>
              <a:off x="4663028" y="2939669"/>
              <a:ext cx="3508786" cy="3070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38778" y="4702089"/>
              <a:ext cx="8106744" cy="54510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72267" y="5021451"/>
              <a:ext cx="6839767" cy="4184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72267" y="5021451"/>
              <a:ext cx="6840220" cy="4184650"/>
            </a:xfrm>
            <a:custGeom>
              <a:avLst/>
              <a:gdLst/>
              <a:ahLst/>
              <a:cxnLst/>
              <a:rect l="l" t="t" r="r" b="b"/>
              <a:pathLst>
                <a:path w="6840219" h="4184650">
                  <a:moveTo>
                    <a:pt x="0" y="0"/>
                  </a:moveTo>
                  <a:lnTo>
                    <a:pt x="6839767" y="0"/>
                  </a:lnTo>
                  <a:lnTo>
                    <a:pt x="6839767" y="4184061"/>
                  </a:lnTo>
                  <a:lnTo>
                    <a:pt x="0" y="4184061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678256" y="301426"/>
            <a:ext cx="10750550" cy="155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010" marR="5080" indent="-575945">
              <a:lnSpc>
                <a:spcPct val="135600"/>
              </a:lnSpc>
              <a:spcBef>
                <a:spcPts val="95"/>
              </a:spcBef>
            </a:pPr>
            <a:r>
              <a:rPr sz="3700" spc="-80" dirty="0">
                <a:latin typeface="Arial"/>
                <a:cs typeface="Arial"/>
              </a:rPr>
              <a:t>Every Shiny </a:t>
            </a:r>
            <a:r>
              <a:rPr sz="3700" spc="95" dirty="0">
                <a:latin typeface="Arial"/>
                <a:cs typeface="Arial"/>
              </a:rPr>
              <a:t>app </a:t>
            </a:r>
            <a:r>
              <a:rPr sz="3700" spc="-135" dirty="0">
                <a:latin typeface="Arial"/>
                <a:cs typeface="Arial"/>
              </a:rPr>
              <a:t>has a </a:t>
            </a:r>
            <a:r>
              <a:rPr sz="3700" spc="70" dirty="0">
                <a:latin typeface="Arial"/>
                <a:cs typeface="Arial"/>
              </a:rPr>
              <a:t>webpage that the </a:t>
            </a:r>
            <a:r>
              <a:rPr sz="3700" spc="-65" dirty="0">
                <a:latin typeface="Arial"/>
                <a:cs typeface="Arial"/>
              </a:rPr>
              <a:t>user </a:t>
            </a:r>
            <a:r>
              <a:rPr sz="3700" spc="-40" dirty="0">
                <a:latin typeface="Arial"/>
                <a:cs typeface="Arial"/>
              </a:rPr>
              <a:t>visits,  </a:t>
            </a:r>
            <a:r>
              <a:rPr sz="3700" spc="25" dirty="0">
                <a:latin typeface="Arial"/>
                <a:cs typeface="Arial"/>
              </a:rPr>
              <a:t>and </a:t>
            </a:r>
            <a:r>
              <a:rPr sz="3700" spc="80" dirty="0">
                <a:latin typeface="Arial"/>
                <a:cs typeface="Arial"/>
              </a:rPr>
              <a:t>behind </a:t>
            </a:r>
            <a:r>
              <a:rPr sz="3700" dirty="0">
                <a:latin typeface="Arial"/>
                <a:cs typeface="Arial"/>
              </a:rPr>
              <a:t>this </a:t>
            </a:r>
            <a:r>
              <a:rPr sz="3700" spc="70" dirty="0">
                <a:latin typeface="Arial"/>
                <a:cs typeface="Arial"/>
              </a:rPr>
              <a:t>webpage </a:t>
            </a:r>
            <a:r>
              <a:rPr sz="3700" spc="25" dirty="0">
                <a:latin typeface="Arial"/>
                <a:cs typeface="Arial"/>
              </a:rPr>
              <a:t>there </a:t>
            </a:r>
            <a:r>
              <a:rPr sz="3700" spc="-105" dirty="0">
                <a:latin typeface="Arial"/>
                <a:cs typeface="Arial"/>
              </a:rPr>
              <a:t>is </a:t>
            </a:r>
            <a:r>
              <a:rPr sz="3700" spc="-135" dirty="0">
                <a:latin typeface="Arial"/>
                <a:cs typeface="Arial"/>
              </a:rPr>
              <a:t>a</a:t>
            </a:r>
            <a:r>
              <a:rPr sz="3700" spc="-85" dirty="0">
                <a:latin typeface="Arial"/>
                <a:cs typeface="Arial"/>
              </a:rPr>
              <a:t> </a:t>
            </a:r>
            <a:r>
              <a:rPr sz="3700" spc="70" dirty="0">
                <a:latin typeface="Arial"/>
                <a:cs typeface="Arial"/>
              </a:rPr>
              <a:t>computer</a:t>
            </a:r>
            <a:endParaRPr sz="3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66175" y="2029122"/>
            <a:ext cx="817562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70" dirty="0">
                <a:latin typeface="Arial"/>
                <a:cs typeface="Arial"/>
              </a:rPr>
              <a:t>that </a:t>
            </a:r>
            <a:r>
              <a:rPr sz="3700" spc="-100" dirty="0">
                <a:latin typeface="Arial"/>
                <a:cs typeface="Arial"/>
              </a:rPr>
              <a:t>serves </a:t>
            </a:r>
            <a:r>
              <a:rPr sz="3700" dirty="0">
                <a:latin typeface="Arial"/>
                <a:cs typeface="Arial"/>
              </a:rPr>
              <a:t>this </a:t>
            </a:r>
            <a:r>
              <a:rPr sz="3700" spc="70" dirty="0">
                <a:latin typeface="Arial"/>
                <a:cs typeface="Arial"/>
              </a:rPr>
              <a:t>webpage by </a:t>
            </a:r>
            <a:r>
              <a:rPr sz="3700" spc="40" dirty="0">
                <a:latin typeface="Arial"/>
                <a:cs typeface="Arial"/>
              </a:rPr>
              <a:t>running</a:t>
            </a:r>
            <a:r>
              <a:rPr sz="3700" spc="-145" dirty="0">
                <a:latin typeface="Arial"/>
                <a:cs typeface="Arial"/>
              </a:rPr>
              <a:t> </a:t>
            </a:r>
            <a:r>
              <a:rPr sz="3700" spc="-235" dirty="0">
                <a:latin typeface="Arial"/>
                <a:cs typeface="Arial"/>
              </a:rPr>
              <a:t>R.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06414" y="4323572"/>
            <a:ext cx="4772025" cy="2529840"/>
            <a:chOff x="6906414" y="4323572"/>
            <a:chExt cx="4772025" cy="2529840"/>
          </a:xfrm>
        </p:grpSpPr>
        <p:sp>
          <p:nvSpPr>
            <p:cNvPr id="3" name="object 3"/>
            <p:cNvSpPr/>
            <p:nvPr/>
          </p:nvSpPr>
          <p:spPr>
            <a:xfrm>
              <a:off x="6906412" y="4323581"/>
              <a:ext cx="4772025" cy="2529840"/>
            </a:xfrm>
            <a:custGeom>
              <a:avLst/>
              <a:gdLst/>
              <a:ahLst/>
              <a:cxnLst/>
              <a:rect l="l" t="t" r="r" b="b"/>
              <a:pathLst>
                <a:path w="4772025" h="2529840">
                  <a:moveTo>
                    <a:pt x="4771758" y="1900605"/>
                  </a:moveTo>
                  <a:lnTo>
                    <a:pt x="3963327" y="1271536"/>
                  </a:lnTo>
                  <a:lnTo>
                    <a:pt x="3963327" y="1535493"/>
                  </a:lnTo>
                  <a:lnTo>
                    <a:pt x="0" y="1535493"/>
                  </a:lnTo>
                  <a:lnTo>
                    <a:pt x="0" y="2265705"/>
                  </a:lnTo>
                  <a:lnTo>
                    <a:pt x="3963327" y="2265705"/>
                  </a:lnTo>
                  <a:lnTo>
                    <a:pt x="3963327" y="2529662"/>
                  </a:lnTo>
                  <a:lnTo>
                    <a:pt x="4771758" y="1900605"/>
                  </a:lnTo>
                  <a:close/>
                </a:path>
                <a:path w="4772025" h="2529840">
                  <a:moveTo>
                    <a:pt x="4771758" y="263956"/>
                  </a:moveTo>
                  <a:lnTo>
                    <a:pt x="808431" y="263956"/>
                  </a:lnTo>
                  <a:lnTo>
                    <a:pt x="808431" y="0"/>
                  </a:lnTo>
                  <a:lnTo>
                    <a:pt x="0" y="629056"/>
                  </a:lnTo>
                  <a:lnTo>
                    <a:pt x="808431" y="1258112"/>
                  </a:lnTo>
                  <a:lnTo>
                    <a:pt x="808431" y="994156"/>
                  </a:lnTo>
                  <a:lnTo>
                    <a:pt x="4771758" y="994156"/>
                  </a:lnTo>
                  <a:lnTo>
                    <a:pt x="4771758" y="263956"/>
                  </a:lnTo>
                  <a:close/>
                </a:path>
              </a:pathLst>
            </a:custGeom>
            <a:solidFill>
              <a:srgbClr val="00882B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06412" y="4323581"/>
              <a:ext cx="4772025" cy="2529840"/>
            </a:xfrm>
            <a:custGeom>
              <a:avLst/>
              <a:gdLst/>
              <a:ahLst/>
              <a:cxnLst/>
              <a:rect l="l" t="t" r="r" b="b"/>
              <a:pathLst>
                <a:path w="4772025" h="2529840">
                  <a:moveTo>
                    <a:pt x="4771758" y="1900605"/>
                  </a:moveTo>
                  <a:lnTo>
                    <a:pt x="3963327" y="1271536"/>
                  </a:lnTo>
                  <a:lnTo>
                    <a:pt x="3963327" y="1535493"/>
                  </a:lnTo>
                  <a:lnTo>
                    <a:pt x="0" y="1535493"/>
                  </a:lnTo>
                  <a:lnTo>
                    <a:pt x="0" y="2265705"/>
                  </a:lnTo>
                  <a:lnTo>
                    <a:pt x="3963327" y="2265705"/>
                  </a:lnTo>
                  <a:lnTo>
                    <a:pt x="3963327" y="2529662"/>
                  </a:lnTo>
                  <a:lnTo>
                    <a:pt x="4771758" y="1900605"/>
                  </a:lnTo>
                  <a:close/>
                </a:path>
                <a:path w="4772025" h="2529840">
                  <a:moveTo>
                    <a:pt x="4771758" y="263956"/>
                  </a:moveTo>
                  <a:lnTo>
                    <a:pt x="808431" y="263956"/>
                  </a:lnTo>
                  <a:lnTo>
                    <a:pt x="808431" y="0"/>
                  </a:lnTo>
                  <a:lnTo>
                    <a:pt x="0" y="629056"/>
                  </a:lnTo>
                  <a:lnTo>
                    <a:pt x="808431" y="1258112"/>
                  </a:lnTo>
                  <a:lnTo>
                    <a:pt x="808431" y="994156"/>
                  </a:lnTo>
                  <a:lnTo>
                    <a:pt x="4771758" y="994156"/>
                  </a:lnTo>
                  <a:lnTo>
                    <a:pt x="4771758" y="263956"/>
                  </a:lnTo>
                  <a:close/>
                </a:path>
              </a:pathLst>
            </a:custGeom>
            <a:solidFill>
              <a:srgbClr val="9AC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192355" y="4085296"/>
            <a:ext cx="4683760" cy="3138170"/>
            <a:chOff x="2192355" y="4085296"/>
            <a:chExt cx="4683760" cy="3138170"/>
          </a:xfrm>
        </p:grpSpPr>
        <p:sp>
          <p:nvSpPr>
            <p:cNvPr id="6" name="object 6"/>
            <p:cNvSpPr/>
            <p:nvPr/>
          </p:nvSpPr>
          <p:spPr>
            <a:xfrm>
              <a:off x="2192350" y="6643795"/>
              <a:ext cx="4683760" cy="579755"/>
            </a:xfrm>
            <a:custGeom>
              <a:avLst/>
              <a:gdLst/>
              <a:ahLst/>
              <a:cxnLst/>
              <a:rect l="l" t="t" r="r" b="b"/>
              <a:pathLst>
                <a:path w="4683759" h="579754">
                  <a:moveTo>
                    <a:pt x="4683595" y="445312"/>
                  </a:moveTo>
                  <a:lnTo>
                    <a:pt x="4667847" y="435178"/>
                  </a:lnTo>
                  <a:lnTo>
                    <a:pt x="4655769" y="417245"/>
                  </a:lnTo>
                  <a:lnTo>
                    <a:pt x="4625556" y="396887"/>
                  </a:lnTo>
                  <a:lnTo>
                    <a:pt x="4600524" y="391845"/>
                  </a:lnTo>
                  <a:lnTo>
                    <a:pt x="4076344" y="54368"/>
                  </a:lnTo>
                  <a:lnTo>
                    <a:pt x="4067378" y="45389"/>
                  </a:lnTo>
                  <a:lnTo>
                    <a:pt x="4029011" y="21005"/>
                  </a:lnTo>
                  <a:lnTo>
                    <a:pt x="3985526" y="5461"/>
                  </a:lnTo>
                  <a:lnTo>
                    <a:pt x="3938143" y="0"/>
                  </a:lnTo>
                  <a:lnTo>
                    <a:pt x="735088" y="0"/>
                  </a:lnTo>
                  <a:lnTo>
                    <a:pt x="687705" y="5461"/>
                  </a:lnTo>
                  <a:lnTo>
                    <a:pt x="652805" y="17945"/>
                  </a:lnTo>
                  <a:lnTo>
                    <a:pt x="652805" y="17754"/>
                  </a:lnTo>
                  <a:lnTo>
                    <a:pt x="652208" y="18148"/>
                  </a:lnTo>
                  <a:lnTo>
                    <a:pt x="644220" y="21005"/>
                  </a:lnTo>
                  <a:lnTo>
                    <a:pt x="605853" y="45389"/>
                  </a:lnTo>
                  <a:lnTo>
                    <a:pt x="594944" y="56299"/>
                  </a:lnTo>
                  <a:lnTo>
                    <a:pt x="90233" y="392480"/>
                  </a:lnTo>
                  <a:lnTo>
                    <a:pt x="68402" y="396887"/>
                  </a:lnTo>
                  <a:lnTo>
                    <a:pt x="38188" y="417245"/>
                  </a:lnTo>
                  <a:lnTo>
                    <a:pt x="26073" y="435229"/>
                  </a:lnTo>
                  <a:lnTo>
                    <a:pt x="0" y="452589"/>
                  </a:lnTo>
                  <a:lnTo>
                    <a:pt x="16789" y="452589"/>
                  </a:lnTo>
                  <a:lnTo>
                    <a:pt x="17830" y="521436"/>
                  </a:lnTo>
                  <a:lnTo>
                    <a:pt x="68402" y="572008"/>
                  </a:lnTo>
                  <a:lnTo>
                    <a:pt x="105384" y="579475"/>
                  </a:lnTo>
                  <a:lnTo>
                    <a:pt x="4588573" y="579475"/>
                  </a:lnTo>
                  <a:lnTo>
                    <a:pt x="4625556" y="572008"/>
                  </a:lnTo>
                  <a:lnTo>
                    <a:pt x="4655769" y="551637"/>
                  </a:lnTo>
                  <a:lnTo>
                    <a:pt x="4676127" y="521436"/>
                  </a:lnTo>
                  <a:lnTo>
                    <a:pt x="4683595" y="484441"/>
                  </a:lnTo>
                  <a:lnTo>
                    <a:pt x="4676127" y="447459"/>
                  </a:lnTo>
                  <a:lnTo>
                    <a:pt x="4674679" y="445312"/>
                  </a:lnTo>
                  <a:lnTo>
                    <a:pt x="4683595" y="445312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21824" y="6902225"/>
              <a:ext cx="1035050" cy="167640"/>
            </a:xfrm>
            <a:custGeom>
              <a:avLst/>
              <a:gdLst/>
              <a:ahLst/>
              <a:cxnLst/>
              <a:rect l="l" t="t" r="r" b="b"/>
              <a:pathLst>
                <a:path w="1035050" h="167640">
                  <a:moveTo>
                    <a:pt x="907100" y="0"/>
                  </a:moveTo>
                  <a:lnTo>
                    <a:pt x="107999" y="32"/>
                  </a:lnTo>
                  <a:lnTo>
                    <a:pt x="0" y="167244"/>
                  </a:lnTo>
                  <a:lnTo>
                    <a:pt x="1035022" y="166488"/>
                  </a:lnTo>
                  <a:lnTo>
                    <a:pt x="9071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82506" y="7047786"/>
              <a:ext cx="203200" cy="26670"/>
            </a:xfrm>
            <a:custGeom>
              <a:avLst/>
              <a:gdLst/>
              <a:ahLst/>
              <a:cxnLst/>
              <a:rect l="l" t="t" r="r" b="b"/>
              <a:pathLst>
                <a:path w="203200" h="26670">
                  <a:moveTo>
                    <a:pt x="0" y="0"/>
                  </a:moveTo>
                  <a:lnTo>
                    <a:pt x="202955" y="0"/>
                  </a:lnTo>
                  <a:lnTo>
                    <a:pt x="202955" y="26597"/>
                  </a:lnTo>
                  <a:lnTo>
                    <a:pt x="0" y="26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07035" y="4085296"/>
              <a:ext cx="3454400" cy="2529840"/>
            </a:xfrm>
            <a:custGeom>
              <a:avLst/>
              <a:gdLst/>
              <a:ahLst/>
              <a:cxnLst/>
              <a:rect l="l" t="t" r="r" b="b"/>
              <a:pathLst>
                <a:path w="3454400" h="2529840">
                  <a:moveTo>
                    <a:pt x="3301506" y="0"/>
                  </a:moveTo>
                  <a:lnTo>
                    <a:pt x="152730" y="0"/>
                  </a:lnTo>
                  <a:lnTo>
                    <a:pt x="104455" y="7786"/>
                  </a:lnTo>
                  <a:lnTo>
                    <a:pt x="62529" y="29468"/>
                  </a:lnTo>
                  <a:lnTo>
                    <a:pt x="29468" y="62530"/>
                  </a:lnTo>
                  <a:lnTo>
                    <a:pt x="7786" y="104456"/>
                  </a:lnTo>
                  <a:lnTo>
                    <a:pt x="0" y="152731"/>
                  </a:lnTo>
                  <a:lnTo>
                    <a:pt x="0" y="2376937"/>
                  </a:lnTo>
                  <a:lnTo>
                    <a:pt x="7786" y="2425212"/>
                  </a:lnTo>
                  <a:lnTo>
                    <a:pt x="29468" y="2467138"/>
                  </a:lnTo>
                  <a:lnTo>
                    <a:pt x="62529" y="2500200"/>
                  </a:lnTo>
                  <a:lnTo>
                    <a:pt x="104455" y="2521882"/>
                  </a:lnTo>
                  <a:lnTo>
                    <a:pt x="152730" y="2529668"/>
                  </a:lnTo>
                  <a:lnTo>
                    <a:pt x="3301506" y="2529668"/>
                  </a:lnTo>
                  <a:lnTo>
                    <a:pt x="3349781" y="2521882"/>
                  </a:lnTo>
                  <a:lnTo>
                    <a:pt x="3391707" y="2500200"/>
                  </a:lnTo>
                  <a:lnTo>
                    <a:pt x="3424769" y="2467138"/>
                  </a:lnTo>
                  <a:lnTo>
                    <a:pt x="3446450" y="2425212"/>
                  </a:lnTo>
                  <a:lnTo>
                    <a:pt x="3454237" y="2376937"/>
                  </a:lnTo>
                  <a:lnTo>
                    <a:pt x="3454237" y="152731"/>
                  </a:lnTo>
                  <a:lnTo>
                    <a:pt x="3446450" y="104456"/>
                  </a:lnTo>
                  <a:lnTo>
                    <a:pt x="3424769" y="62530"/>
                  </a:lnTo>
                  <a:lnTo>
                    <a:pt x="3391707" y="29468"/>
                  </a:lnTo>
                  <a:lnTo>
                    <a:pt x="3349781" y="7786"/>
                  </a:lnTo>
                  <a:lnTo>
                    <a:pt x="33015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6803" y="4174432"/>
              <a:ext cx="3295015" cy="2351405"/>
            </a:xfrm>
            <a:custGeom>
              <a:avLst/>
              <a:gdLst/>
              <a:ahLst/>
              <a:cxnLst/>
              <a:rect l="l" t="t" r="r" b="b"/>
              <a:pathLst>
                <a:path w="3295015" h="2351404">
                  <a:moveTo>
                    <a:pt x="3137637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4" y="30304"/>
                  </a:lnTo>
                  <a:lnTo>
                    <a:pt x="30304" y="64304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2194334"/>
                  </a:lnTo>
                  <a:lnTo>
                    <a:pt x="8007" y="2243978"/>
                  </a:lnTo>
                  <a:lnTo>
                    <a:pt x="30304" y="2287093"/>
                  </a:lnTo>
                  <a:lnTo>
                    <a:pt x="64304" y="2321093"/>
                  </a:lnTo>
                  <a:lnTo>
                    <a:pt x="107419" y="2343390"/>
                  </a:lnTo>
                  <a:lnTo>
                    <a:pt x="157063" y="2351397"/>
                  </a:lnTo>
                  <a:lnTo>
                    <a:pt x="3137637" y="2351397"/>
                  </a:lnTo>
                  <a:lnTo>
                    <a:pt x="3187281" y="2343390"/>
                  </a:lnTo>
                  <a:lnTo>
                    <a:pt x="3230397" y="2321093"/>
                  </a:lnTo>
                  <a:lnTo>
                    <a:pt x="3264396" y="2287093"/>
                  </a:lnTo>
                  <a:lnTo>
                    <a:pt x="3286693" y="2243978"/>
                  </a:lnTo>
                  <a:lnTo>
                    <a:pt x="3294700" y="2194334"/>
                  </a:lnTo>
                  <a:lnTo>
                    <a:pt x="3294700" y="157063"/>
                  </a:lnTo>
                  <a:lnTo>
                    <a:pt x="3286693" y="107419"/>
                  </a:lnTo>
                  <a:lnTo>
                    <a:pt x="3264396" y="64304"/>
                  </a:lnTo>
                  <a:lnTo>
                    <a:pt x="3230397" y="30304"/>
                  </a:lnTo>
                  <a:lnTo>
                    <a:pt x="3187281" y="8007"/>
                  </a:lnTo>
                  <a:lnTo>
                    <a:pt x="3137637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73222" y="6688658"/>
              <a:ext cx="110489" cy="37465"/>
            </a:xfrm>
            <a:custGeom>
              <a:avLst/>
              <a:gdLst/>
              <a:ahLst/>
              <a:cxnLst/>
              <a:rect l="l" t="t" r="r" b="b"/>
              <a:pathLst>
                <a:path w="110489" h="37465">
                  <a:moveTo>
                    <a:pt x="55134" y="0"/>
                  </a:moveTo>
                  <a:lnTo>
                    <a:pt x="34387" y="1357"/>
                  </a:lnTo>
                  <a:lnTo>
                    <a:pt x="16148" y="5428"/>
                  </a:lnTo>
                  <a:lnTo>
                    <a:pt x="4037" y="11559"/>
                  </a:lnTo>
                  <a:lnTo>
                    <a:pt x="0" y="18533"/>
                  </a:lnTo>
                  <a:lnTo>
                    <a:pt x="4037" y="25508"/>
                  </a:lnTo>
                  <a:lnTo>
                    <a:pt x="16148" y="31639"/>
                  </a:lnTo>
                  <a:lnTo>
                    <a:pt x="34387" y="35710"/>
                  </a:lnTo>
                  <a:lnTo>
                    <a:pt x="55134" y="37067"/>
                  </a:lnTo>
                  <a:lnTo>
                    <a:pt x="75881" y="35710"/>
                  </a:lnTo>
                  <a:lnTo>
                    <a:pt x="94119" y="31639"/>
                  </a:lnTo>
                  <a:lnTo>
                    <a:pt x="106231" y="25508"/>
                  </a:lnTo>
                  <a:lnTo>
                    <a:pt x="110268" y="18533"/>
                  </a:lnTo>
                  <a:lnTo>
                    <a:pt x="106231" y="11559"/>
                  </a:lnTo>
                  <a:lnTo>
                    <a:pt x="94119" y="5428"/>
                  </a:lnTo>
                  <a:lnTo>
                    <a:pt x="75881" y="1357"/>
                  </a:lnTo>
                  <a:lnTo>
                    <a:pt x="55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76581" y="4562314"/>
              <a:ext cx="1715146" cy="15007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31168" y="814500"/>
            <a:ext cx="12842875" cy="182689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250"/>
              </a:spcBef>
            </a:pPr>
            <a:r>
              <a:rPr sz="4950" b="0" spc="40" dirty="0">
                <a:latin typeface="Tahoma"/>
                <a:cs typeface="Tahoma"/>
              </a:rPr>
              <a:t>When</a:t>
            </a:r>
            <a:r>
              <a:rPr sz="4950" b="0" spc="-600" dirty="0">
                <a:latin typeface="Tahoma"/>
                <a:cs typeface="Tahoma"/>
              </a:rPr>
              <a:t> </a:t>
            </a:r>
            <a:r>
              <a:rPr sz="4950" b="0" spc="-55" dirty="0">
                <a:latin typeface="Tahoma"/>
                <a:cs typeface="Tahoma"/>
              </a:rPr>
              <a:t>running</a:t>
            </a:r>
            <a:r>
              <a:rPr sz="4950" b="0" spc="-595" dirty="0">
                <a:latin typeface="Tahoma"/>
                <a:cs typeface="Tahoma"/>
              </a:rPr>
              <a:t> </a:t>
            </a:r>
            <a:r>
              <a:rPr sz="4950" b="0" spc="-5" dirty="0">
                <a:latin typeface="Tahoma"/>
                <a:cs typeface="Tahoma"/>
              </a:rPr>
              <a:t>your</a:t>
            </a:r>
            <a:r>
              <a:rPr sz="4950" b="0" spc="-600" dirty="0">
                <a:latin typeface="Tahoma"/>
                <a:cs typeface="Tahoma"/>
              </a:rPr>
              <a:t> </a:t>
            </a:r>
            <a:r>
              <a:rPr sz="4950" b="0" spc="-125" dirty="0">
                <a:latin typeface="Tahoma"/>
                <a:cs typeface="Tahoma"/>
              </a:rPr>
              <a:t>app</a:t>
            </a:r>
            <a:r>
              <a:rPr sz="4950" b="0" spc="-595" dirty="0">
                <a:latin typeface="Tahoma"/>
                <a:cs typeface="Tahoma"/>
              </a:rPr>
              <a:t> </a:t>
            </a:r>
            <a:r>
              <a:rPr sz="4950" b="0" spc="-125" dirty="0">
                <a:latin typeface="Tahoma"/>
                <a:cs typeface="Tahoma"/>
              </a:rPr>
              <a:t>locally,</a:t>
            </a:r>
            <a:endParaRPr sz="49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150"/>
              </a:spcBef>
            </a:pPr>
            <a:r>
              <a:rPr sz="4950" b="0" spc="-20" dirty="0">
                <a:latin typeface="Tahoma"/>
                <a:cs typeface="Tahoma"/>
              </a:rPr>
              <a:t>the</a:t>
            </a:r>
            <a:r>
              <a:rPr sz="4950" b="0" spc="-605" dirty="0">
                <a:latin typeface="Tahoma"/>
                <a:cs typeface="Tahoma"/>
              </a:rPr>
              <a:t> </a:t>
            </a:r>
            <a:r>
              <a:rPr sz="4950" b="0" spc="-30" dirty="0">
                <a:latin typeface="Tahoma"/>
                <a:cs typeface="Tahoma"/>
              </a:rPr>
              <a:t>computer</a:t>
            </a:r>
            <a:r>
              <a:rPr sz="4950" b="0" spc="-600" dirty="0">
                <a:latin typeface="Tahoma"/>
                <a:cs typeface="Tahoma"/>
              </a:rPr>
              <a:t> </a:t>
            </a:r>
            <a:r>
              <a:rPr sz="4950" b="0" spc="-50" dirty="0">
                <a:latin typeface="Tahoma"/>
                <a:cs typeface="Tahoma"/>
              </a:rPr>
              <a:t>serving</a:t>
            </a:r>
            <a:r>
              <a:rPr sz="4950" b="0" spc="-600" dirty="0">
                <a:latin typeface="Tahoma"/>
                <a:cs typeface="Tahoma"/>
              </a:rPr>
              <a:t> </a:t>
            </a:r>
            <a:r>
              <a:rPr sz="4950" b="0" spc="-5" dirty="0">
                <a:latin typeface="Tahoma"/>
                <a:cs typeface="Tahoma"/>
              </a:rPr>
              <a:t>your</a:t>
            </a:r>
            <a:r>
              <a:rPr sz="4950" b="0" spc="-600" dirty="0">
                <a:latin typeface="Tahoma"/>
                <a:cs typeface="Tahoma"/>
              </a:rPr>
              <a:t> </a:t>
            </a:r>
            <a:r>
              <a:rPr sz="4950" b="0" spc="-125" dirty="0">
                <a:latin typeface="Tahoma"/>
                <a:cs typeface="Tahoma"/>
              </a:rPr>
              <a:t>app</a:t>
            </a:r>
            <a:r>
              <a:rPr sz="4950" b="0" spc="-600" dirty="0">
                <a:latin typeface="Tahoma"/>
                <a:cs typeface="Tahoma"/>
              </a:rPr>
              <a:t> </a:t>
            </a:r>
            <a:r>
              <a:rPr sz="4950" b="0" spc="-20" dirty="0">
                <a:latin typeface="Tahoma"/>
                <a:cs typeface="Tahoma"/>
              </a:rPr>
              <a:t>is</a:t>
            </a:r>
            <a:r>
              <a:rPr sz="4950" b="0" spc="-605" dirty="0">
                <a:latin typeface="Tahoma"/>
                <a:cs typeface="Tahoma"/>
              </a:rPr>
              <a:t> </a:t>
            </a:r>
            <a:r>
              <a:rPr sz="4950" b="0" spc="-5" dirty="0">
                <a:latin typeface="Tahoma"/>
                <a:cs typeface="Tahoma"/>
              </a:rPr>
              <a:t>your</a:t>
            </a:r>
            <a:r>
              <a:rPr sz="4950" b="0" spc="-600" dirty="0">
                <a:latin typeface="Tahoma"/>
                <a:cs typeface="Tahoma"/>
              </a:rPr>
              <a:t> </a:t>
            </a:r>
            <a:r>
              <a:rPr sz="4950" b="0" spc="-120" dirty="0">
                <a:latin typeface="Tahoma"/>
                <a:cs typeface="Tahoma"/>
              </a:rPr>
              <a:t>computer.</a:t>
            </a:r>
            <a:endParaRPr sz="495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651540" y="3615513"/>
            <a:ext cx="6888480" cy="4705985"/>
            <a:chOff x="11651540" y="3615513"/>
            <a:chExt cx="6888480" cy="4705985"/>
          </a:xfrm>
        </p:grpSpPr>
        <p:sp>
          <p:nvSpPr>
            <p:cNvPr id="15" name="object 15"/>
            <p:cNvSpPr/>
            <p:nvPr/>
          </p:nvSpPr>
          <p:spPr>
            <a:xfrm>
              <a:off x="11651540" y="3615513"/>
              <a:ext cx="6888460" cy="47057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85029" y="3934875"/>
              <a:ext cx="5621483" cy="34388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85029" y="3934875"/>
              <a:ext cx="5621655" cy="3439160"/>
            </a:xfrm>
            <a:custGeom>
              <a:avLst/>
              <a:gdLst/>
              <a:ahLst/>
              <a:cxnLst/>
              <a:rect l="l" t="t" r="r" b="b"/>
              <a:pathLst>
                <a:path w="5621655" h="3439159">
                  <a:moveTo>
                    <a:pt x="0" y="0"/>
                  </a:moveTo>
                  <a:lnTo>
                    <a:pt x="5621483" y="0"/>
                  </a:lnTo>
                  <a:lnTo>
                    <a:pt x="5621483" y="3438806"/>
                  </a:lnTo>
                  <a:lnTo>
                    <a:pt x="0" y="343880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70884" y="845912"/>
            <a:ext cx="79616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28164" algn="l"/>
                <a:tab pos="3235960" algn="l"/>
                <a:tab pos="4504055" algn="l"/>
                <a:tab pos="5097145" algn="l"/>
              </a:tabLst>
            </a:pPr>
            <a:r>
              <a:rPr sz="4950" spc="-5" dirty="0">
                <a:latin typeface="Arial"/>
                <a:cs typeface="Arial"/>
              </a:rPr>
              <a:t>When	</a:t>
            </a:r>
            <a:r>
              <a:rPr sz="4950" spc="20" dirty="0">
                <a:latin typeface="Arial"/>
                <a:cs typeface="Arial"/>
              </a:rPr>
              <a:t>your	</a:t>
            </a:r>
            <a:r>
              <a:rPr sz="4950" spc="114" dirty="0">
                <a:latin typeface="Arial"/>
                <a:cs typeface="Arial"/>
              </a:rPr>
              <a:t>app	</a:t>
            </a:r>
            <a:r>
              <a:rPr sz="4950" spc="-145" dirty="0">
                <a:latin typeface="Arial"/>
                <a:cs typeface="Arial"/>
              </a:rPr>
              <a:t>is	</a:t>
            </a:r>
            <a:r>
              <a:rPr sz="4950" spc="105" dirty="0">
                <a:latin typeface="Arial"/>
                <a:cs typeface="Arial"/>
              </a:rPr>
              <a:t>deployed,</a:t>
            </a:r>
            <a:endParaRPr sz="4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5046" y="1882530"/>
            <a:ext cx="1311401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4105" algn="l"/>
                <a:tab pos="3978910" algn="l"/>
                <a:tab pos="6165850" algn="l"/>
                <a:tab pos="7574280" algn="l"/>
                <a:tab pos="8842375" algn="l"/>
                <a:tab pos="9435465" algn="l"/>
                <a:tab pos="9936480" algn="l"/>
                <a:tab pos="11297920" algn="l"/>
              </a:tabLst>
            </a:pPr>
            <a:r>
              <a:rPr sz="4950" spc="85" dirty="0">
                <a:latin typeface="Arial"/>
                <a:cs typeface="Arial"/>
              </a:rPr>
              <a:t>the	computer	</a:t>
            </a:r>
            <a:r>
              <a:rPr sz="4950" spc="-20" dirty="0">
                <a:latin typeface="Arial"/>
                <a:cs typeface="Arial"/>
              </a:rPr>
              <a:t>serving	</a:t>
            </a:r>
            <a:r>
              <a:rPr sz="4950" spc="20" dirty="0">
                <a:latin typeface="Arial"/>
                <a:cs typeface="Arial"/>
              </a:rPr>
              <a:t>your	</a:t>
            </a:r>
            <a:r>
              <a:rPr sz="4950" spc="114" dirty="0">
                <a:latin typeface="Arial"/>
                <a:cs typeface="Arial"/>
              </a:rPr>
              <a:t>app	</a:t>
            </a:r>
            <a:r>
              <a:rPr sz="4950" spc="-145" dirty="0">
                <a:latin typeface="Arial"/>
                <a:cs typeface="Arial"/>
              </a:rPr>
              <a:t>is	</a:t>
            </a:r>
            <a:r>
              <a:rPr sz="4950" spc="-190" dirty="0">
                <a:latin typeface="Arial"/>
                <a:cs typeface="Arial"/>
              </a:rPr>
              <a:t>a	</a:t>
            </a:r>
            <a:r>
              <a:rPr sz="4950" spc="85" dirty="0">
                <a:latin typeface="Arial"/>
                <a:cs typeface="Arial"/>
              </a:rPr>
              <a:t>web	</a:t>
            </a:r>
            <a:r>
              <a:rPr sz="4950" spc="-95" dirty="0">
                <a:latin typeface="Arial"/>
                <a:cs typeface="Arial"/>
              </a:rPr>
              <a:t>serve</a:t>
            </a:r>
            <a:r>
              <a:rPr sz="4950" spc="-470" dirty="0">
                <a:latin typeface="Arial"/>
                <a:cs typeface="Arial"/>
              </a:rPr>
              <a:t>r</a:t>
            </a:r>
            <a:r>
              <a:rPr sz="4950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93311" y="3238387"/>
            <a:ext cx="15146019" cy="5083175"/>
            <a:chOff x="2793311" y="3238387"/>
            <a:chExt cx="15146019" cy="5083175"/>
          </a:xfrm>
        </p:grpSpPr>
        <p:sp>
          <p:nvSpPr>
            <p:cNvPr id="6" name="object 6"/>
            <p:cNvSpPr/>
            <p:nvPr/>
          </p:nvSpPr>
          <p:spPr>
            <a:xfrm>
              <a:off x="4911541" y="7696362"/>
              <a:ext cx="3302000" cy="374015"/>
            </a:xfrm>
            <a:custGeom>
              <a:avLst/>
              <a:gdLst/>
              <a:ahLst/>
              <a:cxnLst/>
              <a:rect l="l" t="t" r="r" b="b"/>
              <a:pathLst>
                <a:path w="3302000" h="374015">
                  <a:moveTo>
                    <a:pt x="3301678" y="0"/>
                  </a:moveTo>
                  <a:lnTo>
                    <a:pt x="0" y="0"/>
                  </a:lnTo>
                  <a:lnTo>
                    <a:pt x="0" y="373805"/>
                  </a:lnTo>
                  <a:lnTo>
                    <a:pt x="3301678" y="0"/>
                  </a:lnTo>
                  <a:close/>
                </a:path>
              </a:pathLst>
            </a:custGeom>
            <a:solidFill>
              <a:srgbClr val="D6D6D6">
                <a:alpha val="6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02467" y="3238391"/>
              <a:ext cx="1015365" cy="4832350"/>
            </a:xfrm>
            <a:custGeom>
              <a:avLst/>
              <a:gdLst/>
              <a:ahLst/>
              <a:cxnLst/>
              <a:rect l="l" t="t" r="r" b="b"/>
              <a:pathLst>
                <a:path w="1015364" h="4832350">
                  <a:moveTo>
                    <a:pt x="1015149" y="1034669"/>
                  </a:moveTo>
                  <a:lnTo>
                    <a:pt x="482447" y="0"/>
                  </a:lnTo>
                  <a:lnTo>
                    <a:pt x="482447" y="974394"/>
                  </a:lnTo>
                  <a:lnTo>
                    <a:pt x="62928" y="974394"/>
                  </a:lnTo>
                  <a:lnTo>
                    <a:pt x="38430" y="979335"/>
                  </a:lnTo>
                  <a:lnTo>
                    <a:pt x="18440" y="992822"/>
                  </a:lnTo>
                  <a:lnTo>
                    <a:pt x="4953" y="1012825"/>
                  </a:lnTo>
                  <a:lnTo>
                    <a:pt x="0" y="1037323"/>
                  </a:lnTo>
                  <a:lnTo>
                    <a:pt x="0" y="4618177"/>
                  </a:lnTo>
                  <a:lnTo>
                    <a:pt x="4953" y="4642675"/>
                  </a:lnTo>
                  <a:lnTo>
                    <a:pt x="18440" y="4662678"/>
                  </a:lnTo>
                  <a:lnTo>
                    <a:pt x="38430" y="4676165"/>
                  </a:lnTo>
                  <a:lnTo>
                    <a:pt x="62928" y="4681105"/>
                  </a:lnTo>
                  <a:lnTo>
                    <a:pt x="492493" y="4681105"/>
                  </a:lnTo>
                  <a:lnTo>
                    <a:pt x="492493" y="4831778"/>
                  </a:lnTo>
                  <a:lnTo>
                    <a:pt x="948791" y="4679772"/>
                  </a:lnTo>
                  <a:lnTo>
                    <a:pt x="966660" y="4676165"/>
                  </a:lnTo>
                  <a:lnTo>
                    <a:pt x="973543" y="4671530"/>
                  </a:lnTo>
                  <a:lnTo>
                    <a:pt x="1005090" y="4661014"/>
                  </a:lnTo>
                  <a:lnTo>
                    <a:pt x="987780" y="4661014"/>
                  </a:lnTo>
                  <a:lnTo>
                    <a:pt x="1000150" y="4642675"/>
                  </a:lnTo>
                  <a:lnTo>
                    <a:pt x="1005090" y="4618177"/>
                  </a:lnTo>
                  <a:lnTo>
                    <a:pt x="1005090" y="1037323"/>
                  </a:lnTo>
                  <a:lnTo>
                    <a:pt x="1004544" y="1034669"/>
                  </a:lnTo>
                  <a:lnTo>
                    <a:pt x="1015149" y="1034669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93311" y="3248432"/>
              <a:ext cx="2312035" cy="4822190"/>
            </a:xfrm>
            <a:custGeom>
              <a:avLst/>
              <a:gdLst/>
              <a:ahLst/>
              <a:cxnLst/>
              <a:rect l="l" t="t" r="r" b="b"/>
              <a:pathLst>
                <a:path w="2312035" h="4822190">
                  <a:moveTo>
                    <a:pt x="0" y="0"/>
                  </a:moveTo>
                  <a:lnTo>
                    <a:pt x="2311708" y="0"/>
                  </a:lnTo>
                  <a:lnTo>
                    <a:pt x="2311708" y="4821736"/>
                  </a:lnTo>
                  <a:lnTo>
                    <a:pt x="0" y="482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84279" y="4283095"/>
              <a:ext cx="1819275" cy="90805"/>
            </a:xfrm>
            <a:custGeom>
              <a:avLst/>
              <a:gdLst/>
              <a:ahLst/>
              <a:cxnLst/>
              <a:rect l="l" t="t" r="r" b="b"/>
              <a:pathLst>
                <a:path w="1819275" h="90804">
                  <a:moveTo>
                    <a:pt x="1774010" y="0"/>
                  </a:moveTo>
                  <a:lnTo>
                    <a:pt x="45202" y="0"/>
                  </a:lnTo>
                  <a:lnTo>
                    <a:pt x="27607" y="3552"/>
                  </a:lnTo>
                  <a:lnTo>
                    <a:pt x="13239" y="13240"/>
                  </a:lnTo>
                  <a:lnTo>
                    <a:pt x="3552" y="27608"/>
                  </a:lnTo>
                  <a:lnTo>
                    <a:pt x="0" y="45203"/>
                  </a:lnTo>
                  <a:lnTo>
                    <a:pt x="3552" y="62799"/>
                  </a:lnTo>
                  <a:lnTo>
                    <a:pt x="13239" y="77167"/>
                  </a:lnTo>
                  <a:lnTo>
                    <a:pt x="27607" y="86855"/>
                  </a:lnTo>
                  <a:lnTo>
                    <a:pt x="45202" y="90407"/>
                  </a:lnTo>
                  <a:lnTo>
                    <a:pt x="1774010" y="90407"/>
                  </a:lnTo>
                  <a:lnTo>
                    <a:pt x="1791606" y="86855"/>
                  </a:lnTo>
                  <a:lnTo>
                    <a:pt x="1805974" y="77167"/>
                  </a:lnTo>
                  <a:lnTo>
                    <a:pt x="1815662" y="62799"/>
                  </a:lnTo>
                  <a:lnTo>
                    <a:pt x="1819214" y="45203"/>
                  </a:lnTo>
                  <a:lnTo>
                    <a:pt x="1815662" y="27608"/>
                  </a:lnTo>
                  <a:lnTo>
                    <a:pt x="1805974" y="13240"/>
                  </a:lnTo>
                  <a:lnTo>
                    <a:pt x="1791606" y="3552"/>
                  </a:lnTo>
                  <a:lnTo>
                    <a:pt x="177401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94818" y="4135176"/>
              <a:ext cx="4772025" cy="2529840"/>
            </a:xfrm>
            <a:custGeom>
              <a:avLst/>
              <a:gdLst/>
              <a:ahLst/>
              <a:cxnLst/>
              <a:rect l="l" t="t" r="r" b="b"/>
              <a:pathLst>
                <a:path w="4772025" h="2529840">
                  <a:moveTo>
                    <a:pt x="4771758" y="1900605"/>
                  </a:moveTo>
                  <a:lnTo>
                    <a:pt x="3963327" y="1271536"/>
                  </a:lnTo>
                  <a:lnTo>
                    <a:pt x="3963327" y="1535506"/>
                  </a:lnTo>
                  <a:lnTo>
                    <a:pt x="0" y="1535506"/>
                  </a:lnTo>
                  <a:lnTo>
                    <a:pt x="0" y="2265705"/>
                  </a:lnTo>
                  <a:lnTo>
                    <a:pt x="3963327" y="2265705"/>
                  </a:lnTo>
                  <a:lnTo>
                    <a:pt x="3963327" y="2529662"/>
                  </a:lnTo>
                  <a:lnTo>
                    <a:pt x="4771758" y="1900605"/>
                  </a:lnTo>
                  <a:close/>
                </a:path>
                <a:path w="4772025" h="2529840">
                  <a:moveTo>
                    <a:pt x="4771758" y="263956"/>
                  </a:moveTo>
                  <a:lnTo>
                    <a:pt x="808431" y="263956"/>
                  </a:lnTo>
                  <a:lnTo>
                    <a:pt x="808431" y="0"/>
                  </a:lnTo>
                  <a:lnTo>
                    <a:pt x="0" y="629056"/>
                  </a:lnTo>
                  <a:lnTo>
                    <a:pt x="808431" y="1258125"/>
                  </a:lnTo>
                  <a:lnTo>
                    <a:pt x="808431" y="994156"/>
                  </a:lnTo>
                  <a:lnTo>
                    <a:pt x="4771758" y="994156"/>
                  </a:lnTo>
                  <a:lnTo>
                    <a:pt x="4771758" y="263956"/>
                  </a:lnTo>
                  <a:close/>
                </a:path>
              </a:pathLst>
            </a:custGeom>
            <a:solidFill>
              <a:srgbClr val="00882B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94818" y="4135176"/>
              <a:ext cx="4772025" cy="2529840"/>
            </a:xfrm>
            <a:custGeom>
              <a:avLst/>
              <a:gdLst/>
              <a:ahLst/>
              <a:cxnLst/>
              <a:rect l="l" t="t" r="r" b="b"/>
              <a:pathLst>
                <a:path w="4772025" h="2529840">
                  <a:moveTo>
                    <a:pt x="4771758" y="1900605"/>
                  </a:moveTo>
                  <a:lnTo>
                    <a:pt x="3963327" y="1271536"/>
                  </a:lnTo>
                  <a:lnTo>
                    <a:pt x="3963327" y="1535506"/>
                  </a:lnTo>
                  <a:lnTo>
                    <a:pt x="0" y="1535506"/>
                  </a:lnTo>
                  <a:lnTo>
                    <a:pt x="0" y="2265705"/>
                  </a:lnTo>
                  <a:lnTo>
                    <a:pt x="3963327" y="2265705"/>
                  </a:lnTo>
                  <a:lnTo>
                    <a:pt x="3963327" y="2529662"/>
                  </a:lnTo>
                  <a:lnTo>
                    <a:pt x="4771758" y="1900605"/>
                  </a:lnTo>
                  <a:close/>
                </a:path>
                <a:path w="4772025" h="2529840">
                  <a:moveTo>
                    <a:pt x="4771758" y="263956"/>
                  </a:moveTo>
                  <a:lnTo>
                    <a:pt x="808431" y="263956"/>
                  </a:lnTo>
                  <a:lnTo>
                    <a:pt x="808431" y="0"/>
                  </a:lnTo>
                  <a:lnTo>
                    <a:pt x="0" y="629056"/>
                  </a:lnTo>
                  <a:lnTo>
                    <a:pt x="808431" y="1258125"/>
                  </a:lnTo>
                  <a:lnTo>
                    <a:pt x="808431" y="994156"/>
                  </a:lnTo>
                  <a:lnTo>
                    <a:pt x="4771758" y="994156"/>
                  </a:lnTo>
                  <a:lnTo>
                    <a:pt x="4771758" y="263956"/>
                  </a:lnTo>
                  <a:close/>
                </a:path>
              </a:pathLst>
            </a:custGeom>
            <a:solidFill>
              <a:srgbClr val="9AC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09912" y="3795083"/>
              <a:ext cx="3341582" cy="33415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50585" y="3615513"/>
              <a:ext cx="6888460" cy="47057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84073" y="3934875"/>
              <a:ext cx="5621483" cy="34388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84073" y="3934875"/>
              <a:ext cx="5621655" cy="3439160"/>
            </a:xfrm>
            <a:custGeom>
              <a:avLst/>
              <a:gdLst/>
              <a:ahLst/>
              <a:cxnLst/>
              <a:rect l="l" t="t" r="r" b="b"/>
              <a:pathLst>
                <a:path w="5621655" h="3439159">
                  <a:moveTo>
                    <a:pt x="0" y="0"/>
                  </a:moveTo>
                  <a:lnTo>
                    <a:pt x="5621483" y="0"/>
                  </a:lnTo>
                  <a:lnTo>
                    <a:pt x="5621483" y="3438806"/>
                  </a:lnTo>
                  <a:lnTo>
                    <a:pt x="0" y="343880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3417" y="4903901"/>
              <a:ext cx="1715146" cy="150075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11541" y="4896135"/>
            <a:ext cx="3302000" cy="374015"/>
          </a:xfrm>
          <a:custGeom>
            <a:avLst/>
            <a:gdLst/>
            <a:ahLst/>
            <a:cxnLst/>
            <a:rect l="l" t="t" r="r" b="b"/>
            <a:pathLst>
              <a:path w="3302000" h="374014">
                <a:moveTo>
                  <a:pt x="3301677" y="0"/>
                </a:moveTo>
                <a:lnTo>
                  <a:pt x="0" y="0"/>
                </a:lnTo>
                <a:lnTo>
                  <a:pt x="0" y="373805"/>
                </a:lnTo>
                <a:lnTo>
                  <a:pt x="3301677" y="0"/>
                </a:lnTo>
                <a:close/>
              </a:path>
            </a:pathLst>
          </a:custGeom>
          <a:solidFill>
            <a:srgbClr val="D6D6D6">
              <a:alpha val="6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793311" y="438164"/>
            <a:ext cx="2824480" cy="4832350"/>
            <a:chOff x="2793311" y="438164"/>
            <a:chExt cx="2824480" cy="4832350"/>
          </a:xfrm>
        </p:grpSpPr>
        <p:sp>
          <p:nvSpPr>
            <p:cNvPr id="4" name="object 4"/>
            <p:cNvSpPr/>
            <p:nvPr/>
          </p:nvSpPr>
          <p:spPr>
            <a:xfrm>
              <a:off x="4602467" y="438168"/>
              <a:ext cx="1015365" cy="4832350"/>
            </a:xfrm>
            <a:custGeom>
              <a:avLst/>
              <a:gdLst/>
              <a:ahLst/>
              <a:cxnLst/>
              <a:rect l="l" t="t" r="r" b="b"/>
              <a:pathLst>
                <a:path w="1015364" h="4832350">
                  <a:moveTo>
                    <a:pt x="1015149" y="1034656"/>
                  </a:moveTo>
                  <a:lnTo>
                    <a:pt x="482447" y="0"/>
                  </a:lnTo>
                  <a:lnTo>
                    <a:pt x="482447" y="974394"/>
                  </a:lnTo>
                  <a:lnTo>
                    <a:pt x="62928" y="974394"/>
                  </a:lnTo>
                  <a:lnTo>
                    <a:pt x="38430" y="979335"/>
                  </a:lnTo>
                  <a:lnTo>
                    <a:pt x="18427" y="992822"/>
                  </a:lnTo>
                  <a:lnTo>
                    <a:pt x="4953" y="1012825"/>
                  </a:lnTo>
                  <a:lnTo>
                    <a:pt x="0" y="1037310"/>
                  </a:lnTo>
                  <a:lnTo>
                    <a:pt x="0" y="4618177"/>
                  </a:lnTo>
                  <a:lnTo>
                    <a:pt x="4953" y="4642663"/>
                  </a:lnTo>
                  <a:lnTo>
                    <a:pt x="18427" y="4662665"/>
                  </a:lnTo>
                  <a:lnTo>
                    <a:pt x="38430" y="4676152"/>
                  </a:lnTo>
                  <a:lnTo>
                    <a:pt x="62928" y="4681105"/>
                  </a:lnTo>
                  <a:lnTo>
                    <a:pt x="492493" y="4681105"/>
                  </a:lnTo>
                  <a:lnTo>
                    <a:pt x="492493" y="4831778"/>
                  </a:lnTo>
                  <a:lnTo>
                    <a:pt x="948817" y="4679759"/>
                  </a:lnTo>
                  <a:lnTo>
                    <a:pt x="966660" y="4676152"/>
                  </a:lnTo>
                  <a:lnTo>
                    <a:pt x="973505" y="4671542"/>
                  </a:lnTo>
                  <a:lnTo>
                    <a:pt x="1005090" y="4661014"/>
                  </a:lnTo>
                  <a:lnTo>
                    <a:pt x="987767" y="4661014"/>
                  </a:lnTo>
                  <a:lnTo>
                    <a:pt x="1000150" y="4642663"/>
                  </a:lnTo>
                  <a:lnTo>
                    <a:pt x="1005090" y="4618177"/>
                  </a:lnTo>
                  <a:lnTo>
                    <a:pt x="1005090" y="1037310"/>
                  </a:lnTo>
                  <a:lnTo>
                    <a:pt x="1004544" y="1034656"/>
                  </a:lnTo>
                  <a:lnTo>
                    <a:pt x="1015149" y="1034656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3311" y="448206"/>
              <a:ext cx="2312035" cy="4822190"/>
            </a:xfrm>
            <a:custGeom>
              <a:avLst/>
              <a:gdLst/>
              <a:ahLst/>
              <a:cxnLst/>
              <a:rect l="l" t="t" r="r" b="b"/>
              <a:pathLst>
                <a:path w="2312035" h="4822190">
                  <a:moveTo>
                    <a:pt x="0" y="0"/>
                  </a:moveTo>
                  <a:lnTo>
                    <a:pt x="2311708" y="0"/>
                  </a:lnTo>
                  <a:lnTo>
                    <a:pt x="2311708" y="4821735"/>
                  </a:lnTo>
                  <a:lnTo>
                    <a:pt x="0" y="4821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4278" y="1482870"/>
              <a:ext cx="1819275" cy="90805"/>
            </a:xfrm>
            <a:custGeom>
              <a:avLst/>
              <a:gdLst/>
              <a:ahLst/>
              <a:cxnLst/>
              <a:rect l="l" t="t" r="r" b="b"/>
              <a:pathLst>
                <a:path w="1819275" h="90805">
                  <a:moveTo>
                    <a:pt x="1774011" y="0"/>
                  </a:moveTo>
                  <a:lnTo>
                    <a:pt x="45203" y="0"/>
                  </a:lnTo>
                  <a:lnTo>
                    <a:pt x="27608" y="3552"/>
                  </a:lnTo>
                  <a:lnTo>
                    <a:pt x="13239" y="13239"/>
                  </a:lnTo>
                  <a:lnTo>
                    <a:pt x="3552" y="27608"/>
                  </a:lnTo>
                  <a:lnTo>
                    <a:pt x="0" y="45203"/>
                  </a:lnTo>
                  <a:lnTo>
                    <a:pt x="3552" y="62798"/>
                  </a:lnTo>
                  <a:lnTo>
                    <a:pt x="13239" y="77167"/>
                  </a:lnTo>
                  <a:lnTo>
                    <a:pt x="27608" y="86854"/>
                  </a:lnTo>
                  <a:lnTo>
                    <a:pt x="45203" y="90406"/>
                  </a:lnTo>
                  <a:lnTo>
                    <a:pt x="1774011" y="90406"/>
                  </a:lnTo>
                  <a:lnTo>
                    <a:pt x="1791607" y="86854"/>
                  </a:lnTo>
                  <a:lnTo>
                    <a:pt x="1805976" y="77167"/>
                  </a:lnTo>
                  <a:lnTo>
                    <a:pt x="1815663" y="62798"/>
                  </a:lnTo>
                  <a:lnTo>
                    <a:pt x="1819215" y="45203"/>
                  </a:lnTo>
                  <a:lnTo>
                    <a:pt x="1815663" y="27608"/>
                  </a:lnTo>
                  <a:lnTo>
                    <a:pt x="1805976" y="13239"/>
                  </a:lnTo>
                  <a:lnTo>
                    <a:pt x="1791607" y="3552"/>
                  </a:lnTo>
                  <a:lnTo>
                    <a:pt x="1774011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394820" y="815286"/>
            <a:ext cx="11544300" cy="4705985"/>
            <a:chOff x="6394820" y="815286"/>
            <a:chExt cx="11544300" cy="4705985"/>
          </a:xfrm>
        </p:grpSpPr>
        <p:sp>
          <p:nvSpPr>
            <p:cNvPr id="8" name="object 8"/>
            <p:cNvSpPr/>
            <p:nvPr/>
          </p:nvSpPr>
          <p:spPr>
            <a:xfrm>
              <a:off x="6394818" y="1334940"/>
              <a:ext cx="4772025" cy="2529840"/>
            </a:xfrm>
            <a:custGeom>
              <a:avLst/>
              <a:gdLst/>
              <a:ahLst/>
              <a:cxnLst/>
              <a:rect l="l" t="t" r="r" b="b"/>
              <a:pathLst>
                <a:path w="4772025" h="2529840">
                  <a:moveTo>
                    <a:pt x="4771758" y="1900618"/>
                  </a:moveTo>
                  <a:lnTo>
                    <a:pt x="3963327" y="1271549"/>
                  </a:lnTo>
                  <a:lnTo>
                    <a:pt x="3963327" y="1535506"/>
                  </a:lnTo>
                  <a:lnTo>
                    <a:pt x="0" y="1535506"/>
                  </a:lnTo>
                  <a:lnTo>
                    <a:pt x="0" y="2265718"/>
                  </a:lnTo>
                  <a:lnTo>
                    <a:pt x="3963327" y="2265718"/>
                  </a:lnTo>
                  <a:lnTo>
                    <a:pt x="3963327" y="2529675"/>
                  </a:lnTo>
                  <a:lnTo>
                    <a:pt x="4771758" y="1900618"/>
                  </a:lnTo>
                  <a:close/>
                </a:path>
                <a:path w="4772025" h="2529840">
                  <a:moveTo>
                    <a:pt x="4771758" y="263969"/>
                  </a:moveTo>
                  <a:lnTo>
                    <a:pt x="808431" y="263969"/>
                  </a:lnTo>
                  <a:lnTo>
                    <a:pt x="808431" y="0"/>
                  </a:lnTo>
                  <a:lnTo>
                    <a:pt x="0" y="629069"/>
                  </a:lnTo>
                  <a:lnTo>
                    <a:pt x="808431" y="1258125"/>
                  </a:lnTo>
                  <a:lnTo>
                    <a:pt x="808431" y="994168"/>
                  </a:lnTo>
                  <a:lnTo>
                    <a:pt x="4771758" y="994168"/>
                  </a:lnTo>
                  <a:lnTo>
                    <a:pt x="4771758" y="263969"/>
                  </a:lnTo>
                  <a:close/>
                </a:path>
              </a:pathLst>
            </a:custGeom>
            <a:solidFill>
              <a:srgbClr val="00882B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94818" y="1334940"/>
              <a:ext cx="4772025" cy="2529840"/>
            </a:xfrm>
            <a:custGeom>
              <a:avLst/>
              <a:gdLst/>
              <a:ahLst/>
              <a:cxnLst/>
              <a:rect l="l" t="t" r="r" b="b"/>
              <a:pathLst>
                <a:path w="4772025" h="2529840">
                  <a:moveTo>
                    <a:pt x="4771758" y="1900618"/>
                  </a:moveTo>
                  <a:lnTo>
                    <a:pt x="3963327" y="1271549"/>
                  </a:lnTo>
                  <a:lnTo>
                    <a:pt x="3963327" y="1535506"/>
                  </a:lnTo>
                  <a:lnTo>
                    <a:pt x="0" y="1535506"/>
                  </a:lnTo>
                  <a:lnTo>
                    <a:pt x="0" y="2265718"/>
                  </a:lnTo>
                  <a:lnTo>
                    <a:pt x="3963327" y="2265718"/>
                  </a:lnTo>
                  <a:lnTo>
                    <a:pt x="3963327" y="2529675"/>
                  </a:lnTo>
                  <a:lnTo>
                    <a:pt x="4771758" y="1900618"/>
                  </a:lnTo>
                  <a:close/>
                </a:path>
                <a:path w="4772025" h="2529840">
                  <a:moveTo>
                    <a:pt x="4771758" y="263969"/>
                  </a:moveTo>
                  <a:lnTo>
                    <a:pt x="808431" y="263969"/>
                  </a:lnTo>
                  <a:lnTo>
                    <a:pt x="808431" y="0"/>
                  </a:lnTo>
                  <a:lnTo>
                    <a:pt x="0" y="629069"/>
                  </a:lnTo>
                  <a:lnTo>
                    <a:pt x="808431" y="1258125"/>
                  </a:lnTo>
                  <a:lnTo>
                    <a:pt x="808431" y="994168"/>
                  </a:lnTo>
                  <a:lnTo>
                    <a:pt x="4771758" y="994168"/>
                  </a:lnTo>
                  <a:lnTo>
                    <a:pt x="4771758" y="263969"/>
                  </a:lnTo>
                  <a:close/>
                </a:path>
              </a:pathLst>
            </a:custGeom>
            <a:solidFill>
              <a:srgbClr val="9AC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09912" y="994856"/>
              <a:ext cx="3341582" cy="33415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50584" y="815286"/>
              <a:ext cx="6888460" cy="47057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84073" y="1134648"/>
              <a:ext cx="5621483" cy="34388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84073" y="1134648"/>
              <a:ext cx="5621655" cy="3439160"/>
            </a:xfrm>
            <a:custGeom>
              <a:avLst/>
              <a:gdLst/>
              <a:ahLst/>
              <a:cxnLst/>
              <a:rect l="l" t="t" r="r" b="b"/>
              <a:pathLst>
                <a:path w="5621655" h="3439160">
                  <a:moveTo>
                    <a:pt x="0" y="0"/>
                  </a:moveTo>
                  <a:lnTo>
                    <a:pt x="5621483" y="0"/>
                  </a:lnTo>
                  <a:lnTo>
                    <a:pt x="5621483" y="3438806"/>
                  </a:lnTo>
                  <a:lnTo>
                    <a:pt x="0" y="343880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887431" y="8971319"/>
            <a:ext cx="32092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5" dirty="0">
                <a:solidFill>
                  <a:srgbClr val="5E5E5E"/>
                </a:solidFill>
                <a:latin typeface="Tahoma"/>
                <a:cs typeface="Tahoma"/>
              </a:rPr>
              <a:t>User</a:t>
            </a:r>
            <a:r>
              <a:rPr sz="4100" spc="-545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-5" dirty="0">
                <a:solidFill>
                  <a:srgbClr val="5E5E5E"/>
                </a:solidFill>
                <a:latin typeface="Tahoma"/>
                <a:cs typeface="Tahoma"/>
              </a:rPr>
              <a:t>interface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956192" y="5727470"/>
            <a:ext cx="3141265" cy="3141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12524" y="5788170"/>
            <a:ext cx="82994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26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72796" y="5727470"/>
            <a:ext cx="3141345" cy="3141345"/>
            <a:chOff x="2572796" y="5727470"/>
            <a:chExt cx="3141345" cy="3141345"/>
          </a:xfrm>
        </p:grpSpPr>
        <p:sp>
          <p:nvSpPr>
            <p:cNvPr id="18" name="object 18"/>
            <p:cNvSpPr/>
            <p:nvPr/>
          </p:nvSpPr>
          <p:spPr>
            <a:xfrm>
              <a:off x="3075589" y="7421729"/>
              <a:ext cx="1197423" cy="10477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72796" y="5727470"/>
              <a:ext cx="3141265" cy="31412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18651" y="8971319"/>
            <a:ext cx="42519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dirty="0">
                <a:solidFill>
                  <a:srgbClr val="5E5E5E"/>
                </a:solidFill>
                <a:latin typeface="Tahoma"/>
                <a:cs typeface="Tahoma"/>
              </a:rPr>
              <a:t>Server</a:t>
            </a:r>
            <a:r>
              <a:rPr sz="4100" spc="-555" dirty="0">
                <a:solidFill>
                  <a:srgbClr val="5E5E5E"/>
                </a:solidFill>
                <a:latin typeface="Tahoma"/>
                <a:cs typeface="Tahoma"/>
              </a:rPr>
              <a:t> </a:t>
            </a:r>
            <a:r>
              <a:rPr sz="4100" spc="10" dirty="0">
                <a:solidFill>
                  <a:srgbClr val="5E5E5E"/>
                </a:solidFill>
                <a:latin typeface="Tahoma"/>
                <a:cs typeface="Tahoma"/>
              </a:rPr>
              <a:t>instructions</a:t>
            </a:r>
            <a:endParaRPr sz="4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3051" y="4192461"/>
            <a:ext cx="9449842" cy="285911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885314" marR="5080" indent="-1873250">
              <a:lnSpc>
                <a:spcPts val="10800"/>
              </a:lnSpc>
              <a:spcBef>
                <a:spcPts val="695"/>
              </a:spcBef>
            </a:pPr>
            <a:r>
              <a:rPr spc="254" dirty="0"/>
              <a:t>Anatomy</a:t>
            </a:r>
            <a:r>
              <a:rPr lang="en-US" spc="254" dirty="0"/>
              <a:t> of A</a:t>
            </a:r>
            <a:r>
              <a:rPr spc="395" dirty="0"/>
              <a:t>  </a:t>
            </a:r>
            <a:r>
              <a:rPr spc="175" dirty="0"/>
              <a:t>Shiny</a:t>
            </a:r>
            <a:r>
              <a:rPr spc="-880" dirty="0"/>
              <a:t> </a:t>
            </a:r>
            <a:r>
              <a:rPr lang="en-US" spc="459" dirty="0"/>
              <a:t>A</a:t>
            </a:r>
            <a:r>
              <a:rPr spc="459" dirty="0"/>
              <a:t>pp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56145">
              <a:lnSpc>
                <a:spcPct val="100000"/>
              </a:lnSpc>
              <a:spcBef>
                <a:spcPts val="135"/>
              </a:spcBef>
            </a:pPr>
            <a:r>
              <a:rPr spc="215" dirty="0"/>
              <a:t>What’s </a:t>
            </a:r>
            <a:r>
              <a:rPr spc="-125" dirty="0"/>
              <a:t>in </a:t>
            </a:r>
            <a:r>
              <a:rPr spc="270" dirty="0"/>
              <a:t>an</a:t>
            </a:r>
            <a:r>
              <a:rPr spc="-1839" dirty="0"/>
              <a:t> </a:t>
            </a:r>
            <a:r>
              <a:rPr spc="405" dirty="0"/>
              <a:t>app?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1340" y="2795591"/>
            <a:ext cx="4938395" cy="1743075"/>
          </a:xfrm>
          <a:prstGeom prst="rect">
            <a:avLst/>
          </a:prstGeom>
        </p:spPr>
        <p:txBody>
          <a:bodyPr vert="horz" wrap="square" lIns="0" tIns="292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library(shiny)</a:t>
            </a:r>
            <a:endParaRPr sz="3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3800" spc="-5" dirty="0">
                <a:latin typeface="Courier New"/>
                <a:cs typeface="Courier New"/>
              </a:rPr>
              <a:t>ui &lt;-</a:t>
            </a:r>
            <a:r>
              <a:rPr sz="3800" spc="-10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fluidPage()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1340" y="6091825"/>
            <a:ext cx="1042987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latin typeface="Courier New"/>
                <a:cs typeface="Courier New"/>
              </a:rPr>
              <a:t>server &lt;- function(input, output)</a:t>
            </a:r>
            <a:r>
              <a:rPr sz="3800" spc="-100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{}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1340" y="8248828"/>
            <a:ext cx="985139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latin typeface="Courier New"/>
                <a:cs typeface="Courier New"/>
              </a:rPr>
              <a:t>shinyApp(ui = ui, server =</a:t>
            </a:r>
            <a:r>
              <a:rPr sz="3800" spc="-100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server)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47590" y="3041207"/>
            <a:ext cx="6276340" cy="2335530"/>
          </a:xfrm>
          <a:prstGeom prst="rect">
            <a:avLst/>
          </a:prstGeom>
          <a:ln w="20941">
            <a:solidFill>
              <a:srgbClr val="447FB5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466090" marR="450215" indent="-13970" algn="ctr">
              <a:lnSpc>
                <a:spcPct val="113999"/>
              </a:lnSpc>
              <a:spcBef>
                <a:spcPts val="120"/>
              </a:spcBef>
            </a:pPr>
            <a:r>
              <a:rPr sz="4100" b="1" spc="-90" dirty="0">
                <a:solidFill>
                  <a:srgbClr val="447FB5"/>
                </a:solidFill>
                <a:latin typeface="Arial"/>
                <a:cs typeface="Arial"/>
              </a:rPr>
              <a:t>User </a:t>
            </a:r>
            <a:r>
              <a:rPr sz="4100" b="1" spc="-10" dirty="0">
                <a:solidFill>
                  <a:srgbClr val="447FB5"/>
                </a:solidFill>
                <a:latin typeface="Arial"/>
                <a:cs typeface="Arial"/>
              </a:rPr>
              <a:t>interface  </a:t>
            </a:r>
            <a:r>
              <a:rPr sz="4100" spc="25" dirty="0">
                <a:solidFill>
                  <a:srgbClr val="212833"/>
                </a:solidFill>
                <a:latin typeface="Arial"/>
                <a:cs typeface="Arial"/>
              </a:rPr>
              <a:t>controls </a:t>
            </a:r>
            <a:r>
              <a:rPr sz="4100" spc="80" dirty="0">
                <a:solidFill>
                  <a:srgbClr val="212833"/>
                </a:solidFill>
                <a:latin typeface="Arial"/>
                <a:cs typeface="Arial"/>
              </a:rPr>
              <a:t>the </a:t>
            </a:r>
            <a:r>
              <a:rPr sz="4100" spc="45" dirty="0">
                <a:solidFill>
                  <a:srgbClr val="212833"/>
                </a:solidFill>
                <a:latin typeface="Arial"/>
                <a:cs typeface="Arial"/>
              </a:rPr>
              <a:t>layout</a:t>
            </a:r>
            <a:r>
              <a:rPr sz="4100" spc="-145" dirty="0">
                <a:solidFill>
                  <a:srgbClr val="212833"/>
                </a:solidFill>
                <a:latin typeface="Arial"/>
                <a:cs typeface="Arial"/>
              </a:rPr>
              <a:t> </a:t>
            </a:r>
            <a:r>
              <a:rPr sz="4100" spc="35" dirty="0">
                <a:solidFill>
                  <a:srgbClr val="212833"/>
                </a:solidFill>
                <a:latin typeface="Arial"/>
                <a:cs typeface="Arial"/>
              </a:rPr>
              <a:t>and  </a:t>
            </a:r>
            <a:r>
              <a:rPr sz="4100" dirty="0">
                <a:solidFill>
                  <a:srgbClr val="212833"/>
                </a:solidFill>
                <a:latin typeface="Arial"/>
                <a:cs typeface="Arial"/>
              </a:rPr>
              <a:t>appearance </a:t>
            </a:r>
            <a:r>
              <a:rPr sz="4100" spc="120" dirty="0">
                <a:solidFill>
                  <a:srgbClr val="212833"/>
                </a:solidFill>
                <a:latin typeface="Arial"/>
                <a:cs typeface="Arial"/>
              </a:rPr>
              <a:t>of</a:t>
            </a:r>
            <a:r>
              <a:rPr sz="4100" spc="-15" dirty="0">
                <a:solidFill>
                  <a:srgbClr val="212833"/>
                </a:solidFill>
                <a:latin typeface="Arial"/>
                <a:cs typeface="Arial"/>
              </a:rPr>
              <a:t> </a:t>
            </a:r>
            <a:r>
              <a:rPr sz="4100" spc="110" dirty="0">
                <a:solidFill>
                  <a:srgbClr val="212833"/>
                </a:solidFill>
                <a:latin typeface="Arial"/>
                <a:cs typeface="Arial"/>
              </a:rPr>
              <a:t>app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9731" y="3030737"/>
            <a:ext cx="6147435" cy="2356485"/>
          </a:xfrm>
          <a:custGeom>
            <a:avLst/>
            <a:gdLst/>
            <a:ahLst/>
            <a:cxnLst/>
            <a:rect l="l" t="t" r="r" b="b"/>
            <a:pathLst>
              <a:path w="6147434" h="2356485">
                <a:moveTo>
                  <a:pt x="6147388" y="0"/>
                </a:moveTo>
                <a:lnTo>
                  <a:pt x="0" y="1177974"/>
                </a:lnTo>
                <a:lnTo>
                  <a:pt x="6147388" y="2355950"/>
                </a:lnTo>
                <a:lnTo>
                  <a:pt x="6147388" y="0"/>
                </a:lnTo>
                <a:close/>
              </a:path>
            </a:pathLst>
          </a:custGeom>
          <a:solidFill>
            <a:srgbClr val="447FB5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747590" y="5607159"/>
            <a:ext cx="6276340" cy="2335530"/>
          </a:xfrm>
          <a:prstGeom prst="rect">
            <a:avLst/>
          </a:prstGeom>
          <a:ln w="20941">
            <a:solidFill>
              <a:srgbClr val="447FB5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728345" marR="721360" indent="3175" algn="ctr">
              <a:lnSpc>
                <a:spcPct val="113999"/>
              </a:lnSpc>
              <a:spcBef>
                <a:spcPts val="114"/>
              </a:spcBef>
            </a:pPr>
            <a:r>
              <a:rPr sz="4100" b="1" spc="-55" dirty="0">
                <a:solidFill>
                  <a:srgbClr val="447FB5"/>
                </a:solidFill>
                <a:latin typeface="Arial"/>
                <a:cs typeface="Arial"/>
              </a:rPr>
              <a:t>Server </a:t>
            </a:r>
            <a:r>
              <a:rPr sz="4100" b="1" spc="-60" dirty="0">
                <a:solidFill>
                  <a:srgbClr val="447FB5"/>
                </a:solidFill>
                <a:latin typeface="Arial"/>
                <a:cs typeface="Arial"/>
              </a:rPr>
              <a:t>function  </a:t>
            </a:r>
            <a:r>
              <a:rPr sz="4100" spc="-5" dirty="0">
                <a:solidFill>
                  <a:srgbClr val="212833"/>
                </a:solidFill>
                <a:latin typeface="Arial"/>
                <a:cs typeface="Arial"/>
              </a:rPr>
              <a:t>contains </a:t>
            </a:r>
            <a:r>
              <a:rPr sz="4100" spc="10" dirty="0">
                <a:solidFill>
                  <a:srgbClr val="212833"/>
                </a:solidFill>
                <a:latin typeface="Arial"/>
                <a:cs typeface="Arial"/>
              </a:rPr>
              <a:t>instructions  </a:t>
            </a:r>
            <a:r>
              <a:rPr sz="4100" spc="85" dirty="0">
                <a:solidFill>
                  <a:srgbClr val="212833"/>
                </a:solidFill>
                <a:latin typeface="Arial"/>
                <a:cs typeface="Arial"/>
              </a:rPr>
              <a:t>needed </a:t>
            </a:r>
            <a:r>
              <a:rPr sz="4100" spc="195" dirty="0">
                <a:solidFill>
                  <a:srgbClr val="212833"/>
                </a:solidFill>
                <a:latin typeface="Arial"/>
                <a:cs typeface="Arial"/>
              </a:rPr>
              <a:t>to </a:t>
            </a:r>
            <a:r>
              <a:rPr sz="4100" spc="125" dirty="0">
                <a:solidFill>
                  <a:srgbClr val="212833"/>
                </a:solidFill>
                <a:latin typeface="Arial"/>
                <a:cs typeface="Arial"/>
              </a:rPr>
              <a:t>build</a:t>
            </a:r>
            <a:r>
              <a:rPr sz="4100" spc="-320" dirty="0">
                <a:solidFill>
                  <a:srgbClr val="212833"/>
                </a:solidFill>
                <a:latin typeface="Arial"/>
                <a:cs typeface="Arial"/>
              </a:rPr>
              <a:t> </a:t>
            </a:r>
            <a:r>
              <a:rPr sz="4100" spc="110" dirty="0">
                <a:solidFill>
                  <a:srgbClr val="212833"/>
                </a:solidFill>
                <a:latin typeface="Arial"/>
                <a:cs typeface="Arial"/>
              </a:rPr>
              <a:t>app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671550" y="5596688"/>
            <a:ext cx="1066165" cy="2356485"/>
          </a:xfrm>
          <a:custGeom>
            <a:avLst/>
            <a:gdLst/>
            <a:ahLst/>
            <a:cxnLst/>
            <a:rect l="l" t="t" r="r" b="b"/>
            <a:pathLst>
              <a:path w="1066165" h="2356484">
                <a:moveTo>
                  <a:pt x="1065569" y="0"/>
                </a:moveTo>
                <a:lnTo>
                  <a:pt x="0" y="1177974"/>
                </a:lnTo>
                <a:lnTo>
                  <a:pt x="1065569" y="2355949"/>
                </a:lnTo>
                <a:lnTo>
                  <a:pt x="1065569" y="0"/>
                </a:lnTo>
                <a:close/>
              </a:path>
            </a:pathLst>
          </a:custGeom>
          <a:solidFill>
            <a:srgbClr val="447FB5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1578" y="7023734"/>
            <a:ext cx="12833985" cy="2475865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2014"/>
              </a:spcBef>
            </a:pPr>
            <a:r>
              <a:rPr sz="4100" spc="10" dirty="0">
                <a:latin typeface="Courier New"/>
                <a:cs typeface="Courier New"/>
              </a:rPr>
              <a:t>NHANES::NHANES</a:t>
            </a:r>
            <a:endParaRPr sz="4100">
              <a:latin typeface="Courier New"/>
              <a:cs typeface="Courier New"/>
            </a:endParaRPr>
          </a:p>
          <a:p>
            <a:pPr marL="12700" marR="5080">
              <a:lnSpc>
                <a:spcPct val="113999"/>
              </a:lnSpc>
              <a:spcBef>
                <a:spcPts val="1235"/>
              </a:spcBef>
            </a:pPr>
            <a:r>
              <a:rPr sz="4100" spc="10" dirty="0">
                <a:latin typeface="Arial"/>
                <a:cs typeface="Arial"/>
              </a:rPr>
              <a:t>Data </a:t>
            </a:r>
            <a:r>
              <a:rPr sz="4100" spc="65" dirty="0">
                <a:latin typeface="Arial"/>
                <a:cs typeface="Arial"/>
              </a:rPr>
              <a:t>from </a:t>
            </a:r>
            <a:r>
              <a:rPr sz="4100" spc="80" dirty="0">
                <a:latin typeface="Arial"/>
                <a:cs typeface="Arial"/>
              </a:rPr>
              <a:t>the </a:t>
            </a:r>
            <a:r>
              <a:rPr sz="4100" spc="10" dirty="0">
                <a:latin typeface="Arial"/>
                <a:cs typeface="Arial"/>
              </a:rPr>
              <a:t>2009 </a:t>
            </a:r>
            <a:r>
              <a:rPr sz="4100" spc="5" dirty="0">
                <a:latin typeface="Arial"/>
                <a:cs typeface="Arial"/>
              </a:rPr>
              <a:t>- </a:t>
            </a:r>
            <a:r>
              <a:rPr sz="4100" spc="10" dirty="0">
                <a:latin typeface="Arial"/>
                <a:cs typeface="Arial"/>
              </a:rPr>
              <a:t>2010 </a:t>
            </a:r>
            <a:r>
              <a:rPr sz="4100" spc="35" dirty="0">
                <a:latin typeface="Arial"/>
                <a:cs typeface="Arial"/>
              </a:rPr>
              <a:t>and </a:t>
            </a:r>
            <a:r>
              <a:rPr sz="4100" spc="10" dirty="0">
                <a:latin typeface="Arial"/>
                <a:cs typeface="Arial"/>
              </a:rPr>
              <a:t>2011 </a:t>
            </a:r>
            <a:r>
              <a:rPr sz="4100" spc="5" dirty="0">
                <a:latin typeface="Arial"/>
                <a:cs typeface="Arial"/>
              </a:rPr>
              <a:t>- </a:t>
            </a:r>
            <a:r>
              <a:rPr sz="4100" spc="10" dirty="0">
                <a:latin typeface="Arial"/>
                <a:cs typeface="Arial"/>
              </a:rPr>
              <a:t>2012 </a:t>
            </a:r>
            <a:r>
              <a:rPr sz="4100" spc="-100" dirty="0">
                <a:latin typeface="Arial"/>
                <a:cs typeface="Arial"/>
              </a:rPr>
              <a:t>surveys </a:t>
            </a:r>
            <a:r>
              <a:rPr sz="4100" spc="85" dirty="0">
                <a:latin typeface="Arial"/>
                <a:cs typeface="Arial"/>
              </a:rPr>
              <a:t>on  </a:t>
            </a:r>
            <a:r>
              <a:rPr sz="4100" spc="10" dirty="0">
                <a:latin typeface="Arial"/>
                <a:cs typeface="Arial"/>
              </a:rPr>
              <a:t>10,000 </a:t>
            </a:r>
            <a:r>
              <a:rPr sz="4100" spc="35" dirty="0">
                <a:latin typeface="Arial"/>
                <a:cs typeface="Arial"/>
              </a:rPr>
              <a:t>participants and </a:t>
            </a:r>
            <a:r>
              <a:rPr sz="4100" spc="10" dirty="0">
                <a:latin typeface="Arial"/>
                <a:cs typeface="Arial"/>
              </a:rPr>
              <a:t>76 </a:t>
            </a:r>
            <a:r>
              <a:rPr sz="4100" spc="-30" dirty="0">
                <a:latin typeface="Arial"/>
                <a:cs typeface="Arial"/>
              </a:rPr>
              <a:t>variables </a:t>
            </a:r>
            <a:r>
              <a:rPr sz="4100" spc="75" dirty="0">
                <a:latin typeface="Arial"/>
                <a:cs typeface="Arial"/>
              </a:rPr>
              <a:t>collected </a:t>
            </a:r>
            <a:r>
              <a:rPr sz="4100" spc="85" dirty="0">
                <a:latin typeface="Arial"/>
                <a:cs typeface="Arial"/>
              </a:rPr>
              <a:t>on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them</a:t>
            </a:r>
            <a:endParaRPr sz="4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77356" y="7484238"/>
            <a:ext cx="1781810" cy="1778000"/>
          </a:xfrm>
          <a:custGeom>
            <a:avLst/>
            <a:gdLst/>
            <a:ahLst/>
            <a:cxnLst/>
            <a:rect l="l" t="t" r="r" b="b"/>
            <a:pathLst>
              <a:path w="1781810" h="1778000">
                <a:moveTo>
                  <a:pt x="1159669" y="1765300"/>
                </a:moveTo>
                <a:lnTo>
                  <a:pt x="621917" y="1765300"/>
                </a:lnTo>
                <a:lnTo>
                  <a:pt x="686543" y="1778000"/>
                </a:lnTo>
                <a:lnTo>
                  <a:pt x="1095048" y="1778000"/>
                </a:lnTo>
                <a:lnTo>
                  <a:pt x="1159669" y="1765300"/>
                </a:lnTo>
                <a:close/>
              </a:path>
              <a:path w="1781810" h="1778000">
                <a:moveTo>
                  <a:pt x="0" y="1384300"/>
                </a:moveTo>
                <a:lnTo>
                  <a:pt x="0" y="1460500"/>
                </a:lnTo>
                <a:lnTo>
                  <a:pt x="2679" y="1485900"/>
                </a:lnTo>
                <a:lnTo>
                  <a:pt x="23525" y="1536700"/>
                </a:lnTo>
                <a:lnTo>
                  <a:pt x="63699" y="1587500"/>
                </a:lnTo>
                <a:lnTo>
                  <a:pt x="90539" y="1600200"/>
                </a:lnTo>
                <a:lnTo>
                  <a:pt x="121617" y="1625600"/>
                </a:lnTo>
                <a:lnTo>
                  <a:pt x="156734" y="1651000"/>
                </a:lnTo>
                <a:lnTo>
                  <a:pt x="195694" y="1663700"/>
                </a:lnTo>
                <a:lnTo>
                  <a:pt x="238297" y="1689100"/>
                </a:lnTo>
                <a:lnTo>
                  <a:pt x="284347" y="1701800"/>
                </a:lnTo>
                <a:lnTo>
                  <a:pt x="333644" y="1714500"/>
                </a:lnTo>
                <a:lnTo>
                  <a:pt x="385991" y="1727200"/>
                </a:lnTo>
                <a:lnTo>
                  <a:pt x="441190" y="1739900"/>
                </a:lnTo>
                <a:lnTo>
                  <a:pt x="559351" y="1765300"/>
                </a:lnTo>
                <a:lnTo>
                  <a:pt x="1222228" y="1765300"/>
                </a:lnTo>
                <a:lnTo>
                  <a:pt x="1340373" y="1739900"/>
                </a:lnTo>
                <a:lnTo>
                  <a:pt x="1395563" y="1727200"/>
                </a:lnTo>
                <a:lnTo>
                  <a:pt x="1447900" y="1714500"/>
                </a:lnTo>
                <a:lnTo>
                  <a:pt x="1497187" y="1701800"/>
                </a:lnTo>
                <a:lnTo>
                  <a:pt x="1543227" y="1689100"/>
                </a:lnTo>
                <a:lnTo>
                  <a:pt x="1585820" y="1663700"/>
                </a:lnTo>
                <a:lnTo>
                  <a:pt x="1624770" y="1651000"/>
                </a:lnTo>
                <a:lnTo>
                  <a:pt x="1642324" y="1638300"/>
                </a:lnTo>
                <a:lnTo>
                  <a:pt x="835025" y="1638300"/>
                </a:lnTo>
                <a:lnTo>
                  <a:pt x="779856" y="1625600"/>
                </a:lnTo>
                <a:lnTo>
                  <a:pt x="671801" y="1625600"/>
                </a:lnTo>
                <a:lnTo>
                  <a:pt x="619144" y="1612900"/>
                </a:lnTo>
                <a:lnTo>
                  <a:pt x="567554" y="1612900"/>
                </a:lnTo>
                <a:lnTo>
                  <a:pt x="517146" y="1600200"/>
                </a:lnTo>
                <a:lnTo>
                  <a:pt x="468035" y="1600200"/>
                </a:lnTo>
                <a:lnTo>
                  <a:pt x="374165" y="1574800"/>
                </a:lnTo>
                <a:lnTo>
                  <a:pt x="329636" y="1562100"/>
                </a:lnTo>
                <a:lnTo>
                  <a:pt x="286865" y="1549400"/>
                </a:lnTo>
                <a:lnTo>
                  <a:pt x="245966" y="1536700"/>
                </a:lnTo>
                <a:lnTo>
                  <a:pt x="196029" y="1524000"/>
                </a:lnTo>
                <a:lnTo>
                  <a:pt x="150585" y="1498600"/>
                </a:lnTo>
                <a:lnTo>
                  <a:pt x="109666" y="1473200"/>
                </a:lnTo>
                <a:lnTo>
                  <a:pt x="73304" y="1447800"/>
                </a:lnTo>
                <a:lnTo>
                  <a:pt x="41533" y="1435100"/>
                </a:lnTo>
                <a:lnTo>
                  <a:pt x="29848" y="1422400"/>
                </a:lnTo>
                <a:lnTo>
                  <a:pt x="19077" y="1409700"/>
                </a:lnTo>
                <a:lnTo>
                  <a:pt x="9150" y="1397000"/>
                </a:lnTo>
                <a:lnTo>
                  <a:pt x="0" y="1384300"/>
                </a:lnTo>
                <a:close/>
              </a:path>
              <a:path w="1781810" h="1778000">
                <a:moveTo>
                  <a:pt x="1781459" y="1384300"/>
                </a:moveTo>
                <a:lnTo>
                  <a:pt x="1751729" y="1422400"/>
                </a:lnTo>
                <a:lnTo>
                  <a:pt x="1708453" y="1447800"/>
                </a:lnTo>
                <a:lnTo>
                  <a:pt x="1672079" y="1473200"/>
                </a:lnTo>
                <a:lnTo>
                  <a:pt x="1631053" y="1498600"/>
                </a:lnTo>
                <a:lnTo>
                  <a:pt x="1585488" y="1524000"/>
                </a:lnTo>
                <a:lnTo>
                  <a:pt x="1535493" y="1536700"/>
                </a:lnTo>
                <a:lnTo>
                  <a:pt x="1494596" y="1549400"/>
                </a:lnTo>
                <a:lnTo>
                  <a:pt x="1451831" y="1562100"/>
                </a:lnTo>
                <a:lnTo>
                  <a:pt x="1407312" y="1574800"/>
                </a:lnTo>
                <a:lnTo>
                  <a:pt x="1313470" y="1600200"/>
                </a:lnTo>
                <a:lnTo>
                  <a:pt x="1264375" y="1600200"/>
                </a:lnTo>
                <a:lnTo>
                  <a:pt x="1213983" y="1612900"/>
                </a:lnTo>
                <a:lnTo>
                  <a:pt x="1162409" y="1612900"/>
                </a:lnTo>
                <a:lnTo>
                  <a:pt x="1109766" y="1625600"/>
                </a:lnTo>
                <a:lnTo>
                  <a:pt x="1001734" y="1625600"/>
                </a:lnTo>
                <a:lnTo>
                  <a:pt x="946572" y="1638300"/>
                </a:lnTo>
                <a:lnTo>
                  <a:pt x="1642324" y="1638300"/>
                </a:lnTo>
                <a:lnTo>
                  <a:pt x="1659879" y="1625600"/>
                </a:lnTo>
                <a:lnTo>
                  <a:pt x="1690948" y="1600200"/>
                </a:lnTo>
                <a:lnTo>
                  <a:pt x="1717780" y="1587500"/>
                </a:lnTo>
                <a:lnTo>
                  <a:pt x="1757941" y="1536700"/>
                </a:lnTo>
                <a:lnTo>
                  <a:pt x="1778780" y="1485900"/>
                </a:lnTo>
                <a:lnTo>
                  <a:pt x="1781459" y="1460500"/>
                </a:lnTo>
                <a:lnTo>
                  <a:pt x="1781459" y="1384300"/>
                </a:lnTo>
                <a:close/>
              </a:path>
              <a:path w="1781810" h="1778000">
                <a:moveTo>
                  <a:pt x="1095048" y="1574800"/>
                </a:moveTo>
                <a:lnTo>
                  <a:pt x="686543" y="1574800"/>
                </a:lnTo>
                <a:lnTo>
                  <a:pt x="753031" y="1587500"/>
                </a:lnTo>
                <a:lnTo>
                  <a:pt x="1028565" y="1587500"/>
                </a:lnTo>
                <a:lnTo>
                  <a:pt x="1095048" y="1574800"/>
                </a:lnTo>
                <a:close/>
              </a:path>
              <a:path w="1781810" h="1778000">
                <a:moveTo>
                  <a:pt x="1222228" y="1562100"/>
                </a:moveTo>
                <a:lnTo>
                  <a:pt x="559351" y="1562100"/>
                </a:lnTo>
                <a:lnTo>
                  <a:pt x="621917" y="1574800"/>
                </a:lnTo>
                <a:lnTo>
                  <a:pt x="1159669" y="1574800"/>
                </a:lnTo>
                <a:lnTo>
                  <a:pt x="1222228" y="1562100"/>
                </a:lnTo>
                <a:close/>
              </a:path>
              <a:path w="1781810" h="1778000">
                <a:moveTo>
                  <a:pt x="0" y="1193800"/>
                </a:moveTo>
                <a:lnTo>
                  <a:pt x="0" y="1270000"/>
                </a:lnTo>
                <a:lnTo>
                  <a:pt x="2679" y="1295400"/>
                </a:lnTo>
                <a:lnTo>
                  <a:pt x="10587" y="1320800"/>
                </a:lnTo>
                <a:lnTo>
                  <a:pt x="23525" y="1346200"/>
                </a:lnTo>
                <a:lnTo>
                  <a:pt x="41295" y="1371600"/>
                </a:lnTo>
                <a:lnTo>
                  <a:pt x="63699" y="1384300"/>
                </a:lnTo>
                <a:lnTo>
                  <a:pt x="90539" y="1409700"/>
                </a:lnTo>
                <a:lnTo>
                  <a:pt x="121617" y="1435100"/>
                </a:lnTo>
                <a:lnTo>
                  <a:pt x="156734" y="1447800"/>
                </a:lnTo>
                <a:lnTo>
                  <a:pt x="195694" y="1473200"/>
                </a:lnTo>
                <a:lnTo>
                  <a:pt x="238297" y="1485900"/>
                </a:lnTo>
                <a:lnTo>
                  <a:pt x="284347" y="1498600"/>
                </a:lnTo>
                <a:lnTo>
                  <a:pt x="333644" y="1524000"/>
                </a:lnTo>
                <a:lnTo>
                  <a:pt x="385991" y="1536700"/>
                </a:lnTo>
                <a:lnTo>
                  <a:pt x="441190" y="1549400"/>
                </a:lnTo>
                <a:lnTo>
                  <a:pt x="499042" y="1562100"/>
                </a:lnTo>
                <a:lnTo>
                  <a:pt x="1282529" y="1562100"/>
                </a:lnTo>
                <a:lnTo>
                  <a:pt x="1340373" y="1549400"/>
                </a:lnTo>
                <a:lnTo>
                  <a:pt x="1395563" y="1536700"/>
                </a:lnTo>
                <a:lnTo>
                  <a:pt x="1447900" y="1524000"/>
                </a:lnTo>
                <a:lnTo>
                  <a:pt x="1497187" y="1498600"/>
                </a:lnTo>
                <a:lnTo>
                  <a:pt x="1543227" y="1485900"/>
                </a:lnTo>
                <a:lnTo>
                  <a:pt x="1585820" y="1473200"/>
                </a:lnTo>
                <a:lnTo>
                  <a:pt x="1624770" y="1447800"/>
                </a:lnTo>
                <a:lnTo>
                  <a:pt x="1659879" y="1435100"/>
                </a:lnTo>
                <a:lnTo>
                  <a:pt x="725410" y="1435100"/>
                </a:lnTo>
                <a:lnTo>
                  <a:pt x="671801" y="1422400"/>
                </a:lnTo>
                <a:lnTo>
                  <a:pt x="567554" y="1422400"/>
                </a:lnTo>
                <a:lnTo>
                  <a:pt x="468035" y="1397000"/>
                </a:lnTo>
                <a:lnTo>
                  <a:pt x="420337" y="1397000"/>
                </a:lnTo>
                <a:lnTo>
                  <a:pt x="374165" y="1384300"/>
                </a:lnTo>
                <a:lnTo>
                  <a:pt x="329636" y="1371600"/>
                </a:lnTo>
                <a:lnTo>
                  <a:pt x="286865" y="1358900"/>
                </a:lnTo>
                <a:lnTo>
                  <a:pt x="245966" y="1346200"/>
                </a:lnTo>
                <a:lnTo>
                  <a:pt x="196029" y="1320800"/>
                </a:lnTo>
                <a:lnTo>
                  <a:pt x="150585" y="1308100"/>
                </a:lnTo>
                <a:lnTo>
                  <a:pt x="109666" y="1282700"/>
                </a:lnTo>
                <a:lnTo>
                  <a:pt x="73304" y="1257300"/>
                </a:lnTo>
                <a:lnTo>
                  <a:pt x="41533" y="1231900"/>
                </a:lnTo>
                <a:lnTo>
                  <a:pt x="19076" y="1206500"/>
                </a:lnTo>
                <a:lnTo>
                  <a:pt x="9150" y="1206500"/>
                </a:lnTo>
                <a:lnTo>
                  <a:pt x="0" y="1193800"/>
                </a:lnTo>
                <a:close/>
              </a:path>
              <a:path w="1781810" h="1778000">
                <a:moveTo>
                  <a:pt x="1781459" y="1193800"/>
                </a:moveTo>
                <a:lnTo>
                  <a:pt x="1772330" y="1206500"/>
                </a:lnTo>
                <a:lnTo>
                  <a:pt x="1762452" y="1206500"/>
                </a:lnTo>
                <a:lnTo>
                  <a:pt x="1751729" y="1219200"/>
                </a:lnTo>
                <a:lnTo>
                  <a:pt x="1708453" y="1257300"/>
                </a:lnTo>
                <a:lnTo>
                  <a:pt x="1672079" y="1282700"/>
                </a:lnTo>
                <a:lnTo>
                  <a:pt x="1631053" y="1308100"/>
                </a:lnTo>
                <a:lnTo>
                  <a:pt x="1585488" y="1320800"/>
                </a:lnTo>
                <a:lnTo>
                  <a:pt x="1535493" y="1346200"/>
                </a:lnTo>
                <a:lnTo>
                  <a:pt x="1494596" y="1358900"/>
                </a:lnTo>
                <a:lnTo>
                  <a:pt x="1451831" y="1371600"/>
                </a:lnTo>
                <a:lnTo>
                  <a:pt x="1407312" y="1384300"/>
                </a:lnTo>
                <a:lnTo>
                  <a:pt x="1361154" y="1397000"/>
                </a:lnTo>
                <a:lnTo>
                  <a:pt x="1313470" y="1397000"/>
                </a:lnTo>
                <a:lnTo>
                  <a:pt x="1213983" y="1422400"/>
                </a:lnTo>
                <a:lnTo>
                  <a:pt x="1109766" y="1422400"/>
                </a:lnTo>
                <a:lnTo>
                  <a:pt x="1056170" y="1435100"/>
                </a:lnTo>
                <a:lnTo>
                  <a:pt x="1659879" y="1435100"/>
                </a:lnTo>
                <a:lnTo>
                  <a:pt x="1690948" y="1409700"/>
                </a:lnTo>
                <a:lnTo>
                  <a:pt x="1717780" y="1384300"/>
                </a:lnTo>
                <a:lnTo>
                  <a:pt x="1740177" y="1371600"/>
                </a:lnTo>
                <a:lnTo>
                  <a:pt x="1757941" y="1346200"/>
                </a:lnTo>
                <a:lnTo>
                  <a:pt x="1770875" y="1320800"/>
                </a:lnTo>
                <a:lnTo>
                  <a:pt x="1778780" y="1295400"/>
                </a:lnTo>
                <a:lnTo>
                  <a:pt x="1781459" y="1270000"/>
                </a:lnTo>
                <a:lnTo>
                  <a:pt x="1781459" y="1193800"/>
                </a:lnTo>
                <a:close/>
              </a:path>
              <a:path w="1781810" h="1778000">
                <a:moveTo>
                  <a:pt x="1028565" y="1384300"/>
                </a:moveTo>
                <a:lnTo>
                  <a:pt x="753031" y="1384300"/>
                </a:lnTo>
                <a:lnTo>
                  <a:pt x="821182" y="1397000"/>
                </a:lnTo>
                <a:lnTo>
                  <a:pt x="960416" y="1397000"/>
                </a:lnTo>
                <a:lnTo>
                  <a:pt x="1028565" y="1384300"/>
                </a:lnTo>
                <a:close/>
              </a:path>
              <a:path w="1781810" h="1778000">
                <a:moveTo>
                  <a:pt x="1159669" y="1371600"/>
                </a:moveTo>
                <a:lnTo>
                  <a:pt x="621917" y="1371600"/>
                </a:lnTo>
                <a:lnTo>
                  <a:pt x="686543" y="1384300"/>
                </a:lnTo>
                <a:lnTo>
                  <a:pt x="1095048" y="1384300"/>
                </a:lnTo>
                <a:lnTo>
                  <a:pt x="1159669" y="1371600"/>
                </a:lnTo>
                <a:close/>
              </a:path>
              <a:path w="1781810" h="1778000">
                <a:moveTo>
                  <a:pt x="0" y="990600"/>
                </a:moveTo>
                <a:lnTo>
                  <a:pt x="0" y="1079500"/>
                </a:lnTo>
                <a:lnTo>
                  <a:pt x="2679" y="1104900"/>
                </a:lnTo>
                <a:lnTo>
                  <a:pt x="10587" y="1117600"/>
                </a:lnTo>
                <a:lnTo>
                  <a:pt x="23525" y="1143000"/>
                </a:lnTo>
                <a:lnTo>
                  <a:pt x="41295" y="1168400"/>
                </a:lnTo>
                <a:lnTo>
                  <a:pt x="63699" y="1193800"/>
                </a:lnTo>
                <a:lnTo>
                  <a:pt x="90539" y="1219200"/>
                </a:lnTo>
                <a:lnTo>
                  <a:pt x="121617" y="1231900"/>
                </a:lnTo>
                <a:lnTo>
                  <a:pt x="156734" y="1257300"/>
                </a:lnTo>
                <a:lnTo>
                  <a:pt x="195694" y="1270000"/>
                </a:lnTo>
                <a:lnTo>
                  <a:pt x="238297" y="1295400"/>
                </a:lnTo>
                <a:lnTo>
                  <a:pt x="284347" y="1308100"/>
                </a:lnTo>
                <a:lnTo>
                  <a:pt x="333644" y="1320800"/>
                </a:lnTo>
                <a:lnTo>
                  <a:pt x="385991" y="1333500"/>
                </a:lnTo>
                <a:lnTo>
                  <a:pt x="441190" y="1346200"/>
                </a:lnTo>
                <a:lnTo>
                  <a:pt x="559351" y="1371600"/>
                </a:lnTo>
                <a:lnTo>
                  <a:pt x="1222228" y="1371600"/>
                </a:lnTo>
                <a:lnTo>
                  <a:pt x="1340373" y="1346200"/>
                </a:lnTo>
                <a:lnTo>
                  <a:pt x="1395563" y="1333500"/>
                </a:lnTo>
                <a:lnTo>
                  <a:pt x="1447900" y="1320800"/>
                </a:lnTo>
                <a:lnTo>
                  <a:pt x="1497187" y="1308100"/>
                </a:lnTo>
                <a:lnTo>
                  <a:pt x="1543227" y="1295400"/>
                </a:lnTo>
                <a:lnTo>
                  <a:pt x="1585820" y="1270000"/>
                </a:lnTo>
                <a:lnTo>
                  <a:pt x="1624770" y="1257300"/>
                </a:lnTo>
                <a:lnTo>
                  <a:pt x="1642324" y="1244600"/>
                </a:lnTo>
                <a:lnTo>
                  <a:pt x="779856" y="1244600"/>
                </a:lnTo>
                <a:lnTo>
                  <a:pt x="725410" y="1231900"/>
                </a:lnTo>
                <a:lnTo>
                  <a:pt x="619144" y="1231900"/>
                </a:lnTo>
                <a:lnTo>
                  <a:pt x="567554" y="1219200"/>
                </a:lnTo>
                <a:lnTo>
                  <a:pt x="517146" y="1219200"/>
                </a:lnTo>
                <a:lnTo>
                  <a:pt x="420337" y="1193800"/>
                </a:lnTo>
                <a:lnTo>
                  <a:pt x="374165" y="1181100"/>
                </a:lnTo>
                <a:lnTo>
                  <a:pt x="329636" y="1168400"/>
                </a:lnTo>
                <a:lnTo>
                  <a:pt x="286865" y="1155700"/>
                </a:lnTo>
                <a:lnTo>
                  <a:pt x="245966" y="1143000"/>
                </a:lnTo>
                <a:lnTo>
                  <a:pt x="196029" y="1130300"/>
                </a:lnTo>
                <a:lnTo>
                  <a:pt x="150585" y="1104900"/>
                </a:lnTo>
                <a:lnTo>
                  <a:pt x="109666" y="1079500"/>
                </a:lnTo>
                <a:lnTo>
                  <a:pt x="73304" y="1066800"/>
                </a:lnTo>
                <a:lnTo>
                  <a:pt x="41533" y="1041400"/>
                </a:lnTo>
                <a:lnTo>
                  <a:pt x="29848" y="1028700"/>
                </a:lnTo>
                <a:lnTo>
                  <a:pt x="19076" y="1016000"/>
                </a:lnTo>
                <a:lnTo>
                  <a:pt x="9150" y="1003300"/>
                </a:lnTo>
                <a:lnTo>
                  <a:pt x="0" y="990600"/>
                </a:lnTo>
                <a:close/>
              </a:path>
              <a:path w="1781810" h="1778000">
                <a:moveTo>
                  <a:pt x="1781459" y="990600"/>
                </a:moveTo>
                <a:lnTo>
                  <a:pt x="1751729" y="1028700"/>
                </a:lnTo>
                <a:lnTo>
                  <a:pt x="1708453" y="1066800"/>
                </a:lnTo>
                <a:lnTo>
                  <a:pt x="1672079" y="1079500"/>
                </a:lnTo>
                <a:lnTo>
                  <a:pt x="1631053" y="1104900"/>
                </a:lnTo>
                <a:lnTo>
                  <a:pt x="1585488" y="1130300"/>
                </a:lnTo>
                <a:lnTo>
                  <a:pt x="1535493" y="1143000"/>
                </a:lnTo>
                <a:lnTo>
                  <a:pt x="1494596" y="1155700"/>
                </a:lnTo>
                <a:lnTo>
                  <a:pt x="1451831" y="1168400"/>
                </a:lnTo>
                <a:lnTo>
                  <a:pt x="1407312" y="1181100"/>
                </a:lnTo>
                <a:lnTo>
                  <a:pt x="1361154" y="1193800"/>
                </a:lnTo>
                <a:lnTo>
                  <a:pt x="1264375" y="1219200"/>
                </a:lnTo>
                <a:lnTo>
                  <a:pt x="1213983" y="1219200"/>
                </a:lnTo>
                <a:lnTo>
                  <a:pt x="1162409" y="1231900"/>
                </a:lnTo>
                <a:lnTo>
                  <a:pt x="1056170" y="1231900"/>
                </a:lnTo>
                <a:lnTo>
                  <a:pt x="1001734" y="1244600"/>
                </a:lnTo>
                <a:lnTo>
                  <a:pt x="1642324" y="1244600"/>
                </a:lnTo>
                <a:lnTo>
                  <a:pt x="1659879" y="1231900"/>
                </a:lnTo>
                <a:lnTo>
                  <a:pt x="1690948" y="1219200"/>
                </a:lnTo>
                <a:lnTo>
                  <a:pt x="1717780" y="1193800"/>
                </a:lnTo>
                <a:lnTo>
                  <a:pt x="1740177" y="1168400"/>
                </a:lnTo>
                <a:lnTo>
                  <a:pt x="1757941" y="1143000"/>
                </a:lnTo>
                <a:lnTo>
                  <a:pt x="1770875" y="1117600"/>
                </a:lnTo>
                <a:lnTo>
                  <a:pt x="1778780" y="1104900"/>
                </a:lnTo>
                <a:lnTo>
                  <a:pt x="1781459" y="1079500"/>
                </a:lnTo>
                <a:lnTo>
                  <a:pt x="1781459" y="990600"/>
                </a:lnTo>
                <a:close/>
              </a:path>
              <a:path w="1781810" h="1778000">
                <a:moveTo>
                  <a:pt x="1222228" y="1168400"/>
                </a:moveTo>
                <a:lnTo>
                  <a:pt x="559351" y="1168400"/>
                </a:lnTo>
                <a:lnTo>
                  <a:pt x="686543" y="1193800"/>
                </a:lnTo>
                <a:lnTo>
                  <a:pt x="1095048" y="1193800"/>
                </a:lnTo>
                <a:lnTo>
                  <a:pt x="1222228" y="1168400"/>
                </a:lnTo>
                <a:close/>
              </a:path>
              <a:path w="1781810" h="1778000">
                <a:moveTo>
                  <a:pt x="0" y="800100"/>
                </a:moveTo>
                <a:lnTo>
                  <a:pt x="0" y="876300"/>
                </a:lnTo>
                <a:lnTo>
                  <a:pt x="2679" y="901700"/>
                </a:lnTo>
                <a:lnTo>
                  <a:pt x="10587" y="927100"/>
                </a:lnTo>
                <a:lnTo>
                  <a:pt x="23525" y="952500"/>
                </a:lnTo>
                <a:lnTo>
                  <a:pt x="41295" y="977900"/>
                </a:lnTo>
                <a:lnTo>
                  <a:pt x="63699" y="990600"/>
                </a:lnTo>
                <a:lnTo>
                  <a:pt x="90539" y="1016000"/>
                </a:lnTo>
                <a:lnTo>
                  <a:pt x="121617" y="1041400"/>
                </a:lnTo>
                <a:lnTo>
                  <a:pt x="156734" y="1054100"/>
                </a:lnTo>
                <a:lnTo>
                  <a:pt x="195694" y="1079500"/>
                </a:lnTo>
                <a:lnTo>
                  <a:pt x="238297" y="1092200"/>
                </a:lnTo>
                <a:lnTo>
                  <a:pt x="284347" y="1117600"/>
                </a:lnTo>
                <a:lnTo>
                  <a:pt x="333644" y="1130300"/>
                </a:lnTo>
                <a:lnTo>
                  <a:pt x="385991" y="1143000"/>
                </a:lnTo>
                <a:lnTo>
                  <a:pt x="441190" y="1155700"/>
                </a:lnTo>
                <a:lnTo>
                  <a:pt x="499042" y="1168400"/>
                </a:lnTo>
                <a:lnTo>
                  <a:pt x="1282529" y="1168400"/>
                </a:lnTo>
                <a:lnTo>
                  <a:pt x="1340373" y="1155700"/>
                </a:lnTo>
                <a:lnTo>
                  <a:pt x="1395563" y="1143000"/>
                </a:lnTo>
                <a:lnTo>
                  <a:pt x="1447900" y="1130300"/>
                </a:lnTo>
                <a:lnTo>
                  <a:pt x="1497187" y="1117600"/>
                </a:lnTo>
                <a:lnTo>
                  <a:pt x="1543227" y="1092200"/>
                </a:lnTo>
                <a:lnTo>
                  <a:pt x="1585820" y="1079500"/>
                </a:lnTo>
                <a:lnTo>
                  <a:pt x="1624770" y="1054100"/>
                </a:lnTo>
                <a:lnTo>
                  <a:pt x="1659879" y="1041400"/>
                </a:lnTo>
                <a:lnTo>
                  <a:pt x="671801" y="1041400"/>
                </a:lnTo>
                <a:lnTo>
                  <a:pt x="619144" y="1028700"/>
                </a:lnTo>
                <a:lnTo>
                  <a:pt x="567554" y="1028700"/>
                </a:lnTo>
                <a:lnTo>
                  <a:pt x="468035" y="1003300"/>
                </a:lnTo>
                <a:lnTo>
                  <a:pt x="420337" y="1003300"/>
                </a:lnTo>
                <a:lnTo>
                  <a:pt x="374165" y="990600"/>
                </a:lnTo>
                <a:lnTo>
                  <a:pt x="329636" y="977900"/>
                </a:lnTo>
                <a:lnTo>
                  <a:pt x="286865" y="965200"/>
                </a:lnTo>
                <a:lnTo>
                  <a:pt x="245966" y="952500"/>
                </a:lnTo>
                <a:lnTo>
                  <a:pt x="196029" y="927100"/>
                </a:lnTo>
                <a:lnTo>
                  <a:pt x="150585" y="914400"/>
                </a:lnTo>
                <a:lnTo>
                  <a:pt x="109666" y="889000"/>
                </a:lnTo>
                <a:lnTo>
                  <a:pt x="73304" y="863600"/>
                </a:lnTo>
                <a:lnTo>
                  <a:pt x="41533" y="838200"/>
                </a:lnTo>
                <a:lnTo>
                  <a:pt x="29848" y="825500"/>
                </a:lnTo>
                <a:lnTo>
                  <a:pt x="19076" y="825500"/>
                </a:lnTo>
                <a:lnTo>
                  <a:pt x="9150" y="812800"/>
                </a:lnTo>
                <a:lnTo>
                  <a:pt x="0" y="800100"/>
                </a:lnTo>
                <a:close/>
              </a:path>
              <a:path w="1781810" h="1778000">
                <a:moveTo>
                  <a:pt x="1781459" y="800100"/>
                </a:moveTo>
                <a:lnTo>
                  <a:pt x="1772330" y="812800"/>
                </a:lnTo>
                <a:lnTo>
                  <a:pt x="1762452" y="825500"/>
                </a:lnTo>
                <a:lnTo>
                  <a:pt x="1751729" y="825500"/>
                </a:lnTo>
                <a:lnTo>
                  <a:pt x="1740066" y="838200"/>
                </a:lnTo>
                <a:lnTo>
                  <a:pt x="1708453" y="863600"/>
                </a:lnTo>
                <a:lnTo>
                  <a:pt x="1672079" y="889000"/>
                </a:lnTo>
                <a:lnTo>
                  <a:pt x="1631053" y="914400"/>
                </a:lnTo>
                <a:lnTo>
                  <a:pt x="1585488" y="927100"/>
                </a:lnTo>
                <a:lnTo>
                  <a:pt x="1535493" y="952500"/>
                </a:lnTo>
                <a:lnTo>
                  <a:pt x="1494596" y="965200"/>
                </a:lnTo>
                <a:lnTo>
                  <a:pt x="1451831" y="977900"/>
                </a:lnTo>
                <a:lnTo>
                  <a:pt x="1407312" y="990600"/>
                </a:lnTo>
                <a:lnTo>
                  <a:pt x="1361154" y="1003300"/>
                </a:lnTo>
                <a:lnTo>
                  <a:pt x="1313470" y="1003300"/>
                </a:lnTo>
                <a:lnTo>
                  <a:pt x="1213983" y="1028700"/>
                </a:lnTo>
                <a:lnTo>
                  <a:pt x="1162409" y="1028700"/>
                </a:lnTo>
                <a:lnTo>
                  <a:pt x="1109766" y="1041400"/>
                </a:lnTo>
                <a:lnTo>
                  <a:pt x="1659879" y="1041400"/>
                </a:lnTo>
                <a:lnTo>
                  <a:pt x="1690948" y="1016000"/>
                </a:lnTo>
                <a:lnTo>
                  <a:pt x="1717780" y="1003300"/>
                </a:lnTo>
                <a:lnTo>
                  <a:pt x="1757941" y="952500"/>
                </a:lnTo>
                <a:lnTo>
                  <a:pt x="1778780" y="901700"/>
                </a:lnTo>
                <a:lnTo>
                  <a:pt x="1781459" y="876300"/>
                </a:lnTo>
                <a:lnTo>
                  <a:pt x="1781459" y="800100"/>
                </a:lnTo>
                <a:close/>
              </a:path>
              <a:path w="1781810" h="1778000">
                <a:moveTo>
                  <a:pt x="1028565" y="990600"/>
                </a:moveTo>
                <a:lnTo>
                  <a:pt x="753031" y="990600"/>
                </a:lnTo>
                <a:lnTo>
                  <a:pt x="821182" y="1003300"/>
                </a:lnTo>
                <a:lnTo>
                  <a:pt x="960416" y="1003300"/>
                </a:lnTo>
                <a:lnTo>
                  <a:pt x="1028565" y="990600"/>
                </a:lnTo>
                <a:close/>
              </a:path>
              <a:path w="1781810" h="1778000">
                <a:moveTo>
                  <a:pt x="0" y="596900"/>
                </a:moveTo>
                <a:lnTo>
                  <a:pt x="0" y="685800"/>
                </a:lnTo>
                <a:lnTo>
                  <a:pt x="2679" y="711200"/>
                </a:lnTo>
                <a:lnTo>
                  <a:pt x="10587" y="736600"/>
                </a:lnTo>
                <a:lnTo>
                  <a:pt x="23525" y="749300"/>
                </a:lnTo>
                <a:lnTo>
                  <a:pt x="41295" y="774700"/>
                </a:lnTo>
                <a:lnTo>
                  <a:pt x="63699" y="800100"/>
                </a:lnTo>
                <a:lnTo>
                  <a:pt x="90539" y="825500"/>
                </a:lnTo>
                <a:lnTo>
                  <a:pt x="121617" y="838200"/>
                </a:lnTo>
                <a:lnTo>
                  <a:pt x="156734" y="863600"/>
                </a:lnTo>
                <a:lnTo>
                  <a:pt x="195694" y="876300"/>
                </a:lnTo>
                <a:lnTo>
                  <a:pt x="238297" y="901700"/>
                </a:lnTo>
                <a:lnTo>
                  <a:pt x="284347" y="914400"/>
                </a:lnTo>
                <a:lnTo>
                  <a:pt x="333644" y="927100"/>
                </a:lnTo>
                <a:lnTo>
                  <a:pt x="385991" y="939800"/>
                </a:lnTo>
                <a:lnTo>
                  <a:pt x="441190" y="952500"/>
                </a:lnTo>
                <a:lnTo>
                  <a:pt x="499042" y="965200"/>
                </a:lnTo>
                <a:lnTo>
                  <a:pt x="621917" y="990600"/>
                </a:lnTo>
                <a:lnTo>
                  <a:pt x="1159669" y="990600"/>
                </a:lnTo>
                <a:lnTo>
                  <a:pt x="1282529" y="965200"/>
                </a:lnTo>
                <a:lnTo>
                  <a:pt x="1340373" y="952500"/>
                </a:lnTo>
                <a:lnTo>
                  <a:pt x="1395563" y="939800"/>
                </a:lnTo>
                <a:lnTo>
                  <a:pt x="1447900" y="927100"/>
                </a:lnTo>
                <a:lnTo>
                  <a:pt x="1497187" y="914400"/>
                </a:lnTo>
                <a:lnTo>
                  <a:pt x="1543227" y="901700"/>
                </a:lnTo>
                <a:lnTo>
                  <a:pt x="1585820" y="876300"/>
                </a:lnTo>
                <a:lnTo>
                  <a:pt x="1624770" y="863600"/>
                </a:lnTo>
                <a:lnTo>
                  <a:pt x="1642324" y="850900"/>
                </a:lnTo>
                <a:lnTo>
                  <a:pt x="779856" y="850900"/>
                </a:lnTo>
                <a:lnTo>
                  <a:pt x="725410" y="838200"/>
                </a:lnTo>
                <a:lnTo>
                  <a:pt x="619144" y="838200"/>
                </a:lnTo>
                <a:lnTo>
                  <a:pt x="567554" y="825500"/>
                </a:lnTo>
                <a:lnTo>
                  <a:pt x="517146" y="825500"/>
                </a:lnTo>
                <a:lnTo>
                  <a:pt x="420337" y="800100"/>
                </a:lnTo>
                <a:lnTo>
                  <a:pt x="374165" y="787400"/>
                </a:lnTo>
                <a:lnTo>
                  <a:pt x="329636" y="774700"/>
                </a:lnTo>
                <a:lnTo>
                  <a:pt x="286865" y="762000"/>
                </a:lnTo>
                <a:lnTo>
                  <a:pt x="245966" y="749300"/>
                </a:lnTo>
                <a:lnTo>
                  <a:pt x="196029" y="736600"/>
                </a:lnTo>
                <a:lnTo>
                  <a:pt x="150585" y="711200"/>
                </a:lnTo>
                <a:lnTo>
                  <a:pt x="109666" y="698500"/>
                </a:lnTo>
                <a:lnTo>
                  <a:pt x="73304" y="673100"/>
                </a:lnTo>
                <a:lnTo>
                  <a:pt x="41533" y="647700"/>
                </a:lnTo>
                <a:lnTo>
                  <a:pt x="29848" y="635000"/>
                </a:lnTo>
                <a:lnTo>
                  <a:pt x="19077" y="622300"/>
                </a:lnTo>
                <a:lnTo>
                  <a:pt x="9150" y="609600"/>
                </a:lnTo>
                <a:lnTo>
                  <a:pt x="0" y="596900"/>
                </a:lnTo>
                <a:close/>
              </a:path>
              <a:path w="1781810" h="1778000">
                <a:moveTo>
                  <a:pt x="1781459" y="596900"/>
                </a:moveTo>
                <a:lnTo>
                  <a:pt x="1751729" y="635000"/>
                </a:lnTo>
                <a:lnTo>
                  <a:pt x="1708453" y="673100"/>
                </a:lnTo>
                <a:lnTo>
                  <a:pt x="1672079" y="698500"/>
                </a:lnTo>
                <a:lnTo>
                  <a:pt x="1631053" y="711200"/>
                </a:lnTo>
                <a:lnTo>
                  <a:pt x="1585488" y="736600"/>
                </a:lnTo>
                <a:lnTo>
                  <a:pt x="1535493" y="749300"/>
                </a:lnTo>
                <a:lnTo>
                  <a:pt x="1494596" y="762000"/>
                </a:lnTo>
                <a:lnTo>
                  <a:pt x="1451831" y="774700"/>
                </a:lnTo>
                <a:lnTo>
                  <a:pt x="1407312" y="787400"/>
                </a:lnTo>
                <a:lnTo>
                  <a:pt x="1361154" y="800100"/>
                </a:lnTo>
                <a:lnTo>
                  <a:pt x="1264375" y="825500"/>
                </a:lnTo>
                <a:lnTo>
                  <a:pt x="1213983" y="825500"/>
                </a:lnTo>
                <a:lnTo>
                  <a:pt x="1162409" y="838200"/>
                </a:lnTo>
                <a:lnTo>
                  <a:pt x="1056170" y="838200"/>
                </a:lnTo>
                <a:lnTo>
                  <a:pt x="1001734" y="850900"/>
                </a:lnTo>
                <a:lnTo>
                  <a:pt x="1642324" y="850900"/>
                </a:lnTo>
                <a:lnTo>
                  <a:pt x="1659879" y="838200"/>
                </a:lnTo>
                <a:lnTo>
                  <a:pt x="1690948" y="825500"/>
                </a:lnTo>
                <a:lnTo>
                  <a:pt x="1717780" y="800100"/>
                </a:lnTo>
                <a:lnTo>
                  <a:pt x="1740177" y="774700"/>
                </a:lnTo>
                <a:lnTo>
                  <a:pt x="1757941" y="762000"/>
                </a:lnTo>
                <a:lnTo>
                  <a:pt x="1770875" y="736600"/>
                </a:lnTo>
                <a:lnTo>
                  <a:pt x="1778780" y="711200"/>
                </a:lnTo>
                <a:lnTo>
                  <a:pt x="1781459" y="685800"/>
                </a:lnTo>
                <a:lnTo>
                  <a:pt x="1781459" y="596900"/>
                </a:lnTo>
                <a:close/>
              </a:path>
              <a:path w="1781810" h="1778000">
                <a:moveTo>
                  <a:pt x="1160433" y="787400"/>
                </a:moveTo>
                <a:lnTo>
                  <a:pt x="622775" y="787400"/>
                </a:lnTo>
                <a:lnTo>
                  <a:pt x="687396" y="800100"/>
                </a:lnTo>
                <a:lnTo>
                  <a:pt x="1095846" y="800100"/>
                </a:lnTo>
                <a:lnTo>
                  <a:pt x="1160433" y="787400"/>
                </a:lnTo>
                <a:close/>
              </a:path>
              <a:path w="1781810" h="1778000">
                <a:moveTo>
                  <a:pt x="985" y="368300"/>
                </a:moveTo>
                <a:lnTo>
                  <a:pt x="985" y="482600"/>
                </a:lnTo>
                <a:lnTo>
                  <a:pt x="3664" y="508000"/>
                </a:lnTo>
                <a:lnTo>
                  <a:pt x="24503" y="558800"/>
                </a:lnTo>
                <a:lnTo>
                  <a:pt x="64664" y="609600"/>
                </a:lnTo>
                <a:lnTo>
                  <a:pt x="91497" y="622300"/>
                </a:lnTo>
                <a:lnTo>
                  <a:pt x="122566" y="647700"/>
                </a:lnTo>
                <a:lnTo>
                  <a:pt x="157674" y="660400"/>
                </a:lnTo>
                <a:lnTo>
                  <a:pt x="196624" y="685800"/>
                </a:lnTo>
                <a:lnTo>
                  <a:pt x="239217" y="698500"/>
                </a:lnTo>
                <a:lnTo>
                  <a:pt x="285257" y="723900"/>
                </a:lnTo>
                <a:lnTo>
                  <a:pt x="334544" y="736600"/>
                </a:lnTo>
                <a:lnTo>
                  <a:pt x="386881" y="749300"/>
                </a:lnTo>
                <a:lnTo>
                  <a:pt x="442071" y="762000"/>
                </a:lnTo>
                <a:lnTo>
                  <a:pt x="560216" y="787400"/>
                </a:lnTo>
                <a:lnTo>
                  <a:pt x="1222952" y="787400"/>
                </a:lnTo>
                <a:lnTo>
                  <a:pt x="1340999" y="762000"/>
                </a:lnTo>
                <a:lnTo>
                  <a:pt x="1396133" y="749300"/>
                </a:lnTo>
                <a:lnTo>
                  <a:pt x="1448412" y="736600"/>
                </a:lnTo>
                <a:lnTo>
                  <a:pt x="1497640" y="723900"/>
                </a:lnTo>
                <a:lnTo>
                  <a:pt x="1543619" y="698500"/>
                </a:lnTo>
                <a:lnTo>
                  <a:pt x="1586152" y="685800"/>
                </a:lnTo>
                <a:lnTo>
                  <a:pt x="1625044" y="673100"/>
                </a:lnTo>
                <a:lnTo>
                  <a:pt x="1660097" y="647700"/>
                </a:lnTo>
                <a:lnTo>
                  <a:pt x="1675606" y="635000"/>
                </a:lnTo>
                <a:lnTo>
                  <a:pt x="781503" y="635000"/>
                </a:lnTo>
                <a:lnTo>
                  <a:pt x="727654" y="622300"/>
                </a:lnTo>
                <a:lnTo>
                  <a:pt x="622565" y="622300"/>
                </a:lnTo>
                <a:lnTo>
                  <a:pt x="571557" y="609600"/>
                </a:lnTo>
                <a:lnTo>
                  <a:pt x="521731" y="609600"/>
                </a:lnTo>
                <a:lnTo>
                  <a:pt x="426090" y="584200"/>
                </a:lnTo>
                <a:lnTo>
                  <a:pt x="380509" y="571500"/>
                </a:lnTo>
                <a:lnTo>
                  <a:pt x="336578" y="558800"/>
                </a:lnTo>
                <a:lnTo>
                  <a:pt x="294413" y="546100"/>
                </a:lnTo>
                <a:lnTo>
                  <a:pt x="254131" y="533400"/>
                </a:lnTo>
                <a:lnTo>
                  <a:pt x="193454" y="520700"/>
                </a:lnTo>
                <a:lnTo>
                  <a:pt x="139943" y="482600"/>
                </a:lnTo>
                <a:lnTo>
                  <a:pt x="93768" y="457200"/>
                </a:lnTo>
                <a:lnTo>
                  <a:pt x="55102" y="431800"/>
                </a:lnTo>
                <a:lnTo>
                  <a:pt x="24117" y="406400"/>
                </a:lnTo>
                <a:lnTo>
                  <a:pt x="985" y="368300"/>
                </a:lnTo>
                <a:close/>
              </a:path>
              <a:path w="1781810" h="1778000">
                <a:moveTo>
                  <a:pt x="1781459" y="368300"/>
                </a:moveTo>
                <a:lnTo>
                  <a:pt x="1758327" y="406400"/>
                </a:lnTo>
                <a:lnTo>
                  <a:pt x="1727342" y="431800"/>
                </a:lnTo>
                <a:lnTo>
                  <a:pt x="1688676" y="457200"/>
                </a:lnTo>
                <a:lnTo>
                  <a:pt x="1642501" y="495300"/>
                </a:lnTo>
                <a:lnTo>
                  <a:pt x="1588989" y="520700"/>
                </a:lnTo>
                <a:lnTo>
                  <a:pt x="1528312" y="533400"/>
                </a:lnTo>
                <a:lnTo>
                  <a:pt x="1487942" y="546100"/>
                </a:lnTo>
                <a:lnTo>
                  <a:pt x="1445717" y="558800"/>
                </a:lnTo>
                <a:lnTo>
                  <a:pt x="1401750" y="571500"/>
                </a:lnTo>
                <a:lnTo>
                  <a:pt x="1356154" y="584200"/>
                </a:lnTo>
                <a:lnTo>
                  <a:pt x="1260532" y="609600"/>
                </a:lnTo>
                <a:lnTo>
                  <a:pt x="1210731" y="609600"/>
                </a:lnTo>
                <a:lnTo>
                  <a:pt x="1159756" y="622300"/>
                </a:lnTo>
                <a:lnTo>
                  <a:pt x="1054734" y="622300"/>
                </a:lnTo>
                <a:lnTo>
                  <a:pt x="1000913" y="635000"/>
                </a:lnTo>
                <a:lnTo>
                  <a:pt x="1675606" y="635000"/>
                </a:lnTo>
                <a:lnTo>
                  <a:pt x="1691115" y="622300"/>
                </a:lnTo>
                <a:lnTo>
                  <a:pt x="1717901" y="609600"/>
                </a:lnTo>
                <a:lnTo>
                  <a:pt x="1757988" y="558800"/>
                </a:lnTo>
                <a:lnTo>
                  <a:pt x="1778786" y="508000"/>
                </a:lnTo>
                <a:lnTo>
                  <a:pt x="1781459" y="482600"/>
                </a:lnTo>
                <a:lnTo>
                  <a:pt x="1781459" y="368300"/>
                </a:lnTo>
                <a:close/>
              </a:path>
              <a:path w="1781810" h="1778000">
                <a:moveTo>
                  <a:pt x="1227902" y="558800"/>
                </a:moveTo>
                <a:lnTo>
                  <a:pt x="553628" y="558800"/>
                </a:lnTo>
                <a:lnTo>
                  <a:pt x="661780" y="584200"/>
                </a:lnTo>
                <a:lnTo>
                  <a:pt x="1119783" y="584200"/>
                </a:lnTo>
                <a:lnTo>
                  <a:pt x="1227902" y="558800"/>
                </a:lnTo>
                <a:close/>
              </a:path>
              <a:path w="1781810" h="1778000">
                <a:moveTo>
                  <a:pt x="1174493" y="12700"/>
                </a:moveTo>
                <a:lnTo>
                  <a:pt x="578115" y="12700"/>
                </a:lnTo>
                <a:lnTo>
                  <a:pt x="482070" y="38100"/>
                </a:lnTo>
                <a:lnTo>
                  <a:pt x="436095" y="38100"/>
                </a:lnTo>
                <a:lnTo>
                  <a:pt x="391636" y="50800"/>
                </a:lnTo>
                <a:lnTo>
                  <a:pt x="348806" y="63500"/>
                </a:lnTo>
                <a:lnTo>
                  <a:pt x="307721" y="76200"/>
                </a:lnTo>
                <a:lnTo>
                  <a:pt x="268493" y="88900"/>
                </a:lnTo>
                <a:lnTo>
                  <a:pt x="205642" y="114300"/>
                </a:lnTo>
                <a:lnTo>
                  <a:pt x="151361" y="139700"/>
                </a:lnTo>
                <a:lnTo>
                  <a:pt x="106050" y="165100"/>
                </a:lnTo>
                <a:lnTo>
                  <a:pt x="70110" y="203200"/>
                </a:lnTo>
                <a:lnTo>
                  <a:pt x="43942" y="228600"/>
                </a:lnTo>
                <a:lnTo>
                  <a:pt x="27947" y="266700"/>
                </a:lnTo>
                <a:lnTo>
                  <a:pt x="22527" y="292100"/>
                </a:lnTo>
                <a:lnTo>
                  <a:pt x="27947" y="330200"/>
                </a:lnTo>
                <a:lnTo>
                  <a:pt x="43942" y="355600"/>
                </a:lnTo>
                <a:lnTo>
                  <a:pt x="70110" y="381000"/>
                </a:lnTo>
                <a:lnTo>
                  <a:pt x="106050" y="419100"/>
                </a:lnTo>
                <a:lnTo>
                  <a:pt x="151361" y="444500"/>
                </a:lnTo>
                <a:lnTo>
                  <a:pt x="205642" y="469900"/>
                </a:lnTo>
                <a:lnTo>
                  <a:pt x="268493" y="495300"/>
                </a:lnTo>
                <a:lnTo>
                  <a:pt x="311075" y="508000"/>
                </a:lnTo>
                <a:lnTo>
                  <a:pt x="355826" y="520700"/>
                </a:lnTo>
                <a:lnTo>
                  <a:pt x="402602" y="533400"/>
                </a:lnTo>
                <a:lnTo>
                  <a:pt x="501647" y="558800"/>
                </a:lnTo>
                <a:lnTo>
                  <a:pt x="1279864" y="558800"/>
                </a:lnTo>
                <a:lnTo>
                  <a:pt x="1378879" y="533400"/>
                </a:lnTo>
                <a:lnTo>
                  <a:pt x="1425643" y="520700"/>
                </a:lnTo>
                <a:lnTo>
                  <a:pt x="1470386" y="508000"/>
                </a:lnTo>
                <a:lnTo>
                  <a:pt x="1512966" y="495300"/>
                </a:lnTo>
                <a:lnTo>
                  <a:pt x="1575817" y="469900"/>
                </a:lnTo>
                <a:lnTo>
                  <a:pt x="1630098" y="444500"/>
                </a:lnTo>
                <a:lnTo>
                  <a:pt x="1675409" y="419100"/>
                </a:lnTo>
                <a:lnTo>
                  <a:pt x="1711349" y="381000"/>
                </a:lnTo>
                <a:lnTo>
                  <a:pt x="1737517" y="355600"/>
                </a:lnTo>
                <a:lnTo>
                  <a:pt x="1753512" y="330200"/>
                </a:lnTo>
                <a:lnTo>
                  <a:pt x="1758932" y="292100"/>
                </a:lnTo>
                <a:lnTo>
                  <a:pt x="1753512" y="266700"/>
                </a:lnTo>
                <a:lnTo>
                  <a:pt x="1737517" y="228600"/>
                </a:lnTo>
                <a:lnTo>
                  <a:pt x="1711349" y="203200"/>
                </a:lnTo>
                <a:lnTo>
                  <a:pt x="1675409" y="165100"/>
                </a:lnTo>
                <a:lnTo>
                  <a:pt x="1630098" y="139700"/>
                </a:lnTo>
                <a:lnTo>
                  <a:pt x="1575817" y="114300"/>
                </a:lnTo>
                <a:lnTo>
                  <a:pt x="1512966" y="88900"/>
                </a:lnTo>
                <a:lnTo>
                  <a:pt x="1470386" y="76200"/>
                </a:lnTo>
                <a:lnTo>
                  <a:pt x="1425643" y="63500"/>
                </a:lnTo>
                <a:lnTo>
                  <a:pt x="1378879" y="50800"/>
                </a:lnTo>
                <a:lnTo>
                  <a:pt x="1279864" y="25400"/>
                </a:lnTo>
                <a:lnTo>
                  <a:pt x="1227902" y="25400"/>
                </a:lnTo>
                <a:lnTo>
                  <a:pt x="1174493" y="12700"/>
                </a:lnTo>
                <a:close/>
              </a:path>
              <a:path w="1781810" h="1778000">
                <a:moveTo>
                  <a:pt x="1063915" y="0"/>
                </a:moveTo>
                <a:lnTo>
                  <a:pt x="730707" y="0"/>
                </a:lnTo>
                <a:lnTo>
                  <a:pt x="678858" y="12700"/>
                </a:lnTo>
                <a:lnTo>
                  <a:pt x="1119783" y="12700"/>
                </a:lnTo>
                <a:lnTo>
                  <a:pt x="1063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2631" y="2876410"/>
            <a:ext cx="17021069" cy="1279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5BD12-2411-3E41-B180-B06429F2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949325"/>
            <a:ext cx="9410700" cy="94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6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3293" y="1606513"/>
            <a:ext cx="17937516" cy="791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394190">
              <a:lnSpc>
                <a:spcPct val="100000"/>
              </a:lnSpc>
              <a:spcBef>
                <a:spcPts val="135"/>
              </a:spcBef>
            </a:pPr>
            <a:r>
              <a:rPr spc="455" dirty="0"/>
              <a:t>App</a:t>
            </a:r>
            <a:r>
              <a:rPr spc="-650" dirty="0"/>
              <a:t> </a:t>
            </a:r>
            <a:r>
              <a:rPr spc="225" dirty="0"/>
              <a:t>template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1340" y="2114984"/>
            <a:ext cx="10429875" cy="689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07000">
              <a:lnSpc>
                <a:spcPct val="148300"/>
              </a:lnSpc>
              <a:spcBef>
                <a:spcPts val="100"/>
              </a:spcBef>
            </a:pP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library(shiny)  library(tidyverse)  library(NHANES)</a:t>
            </a:r>
            <a:endParaRPr sz="3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3800" spc="-5" dirty="0">
                <a:latin typeface="Courier New"/>
                <a:cs typeface="Courier New"/>
              </a:rPr>
              <a:t>ui &lt;-</a:t>
            </a:r>
            <a:r>
              <a:rPr sz="3800" spc="-1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fluidPage()</a:t>
            </a:r>
            <a:endParaRPr sz="3800">
              <a:latin typeface="Courier New"/>
              <a:cs typeface="Courier New"/>
            </a:endParaRPr>
          </a:p>
          <a:p>
            <a:pPr marL="12700" marR="5080">
              <a:lnSpc>
                <a:spcPct val="296500"/>
              </a:lnSpc>
            </a:pPr>
            <a:r>
              <a:rPr sz="3800" spc="-5" dirty="0">
                <a:latin typeface="Courier New"/>
                <a:cs typeface="Courier New"/>
              </a:rPr>
              <a:t>server &lt;- function(input, output)</a:t>
            </a:r>
            <a:r>
              <a:rPr sz="3800" spc="-100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{}  shinyApp(ui = ui, server =</a:t>
            </a:r>
            <a:r>
              <a:rPr sz="3800" spc="-7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server)</a:t>
            </a:r>
            <a:endParaRPr sz="3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0413" y="4883540"/>
            <a:ext cx="793242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70" dirty="0"/>
              <a:t>User</a:t>
            </a:r>
            <a:r>
              <a:rPr spc="-865" dirty="0"/>
              <a:t> </a:t>
            </a:r>
            <a:r>
              <a:rPr spc="45" dirty="0"/>
              <a:t>interface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1005069"/>
            <a:ext cx="13746480" cy="93027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150" spc="-5" dirty="0">
                <a:latin typeface="Courier New"/>
                <a:cs typeface="Courier New"/>
              </a:rPr>
              <a:t># Define</a:t>
            </a:r>
            <a:r>
              <a:rPr sz="2150" spc="-10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UI</a:t>
            </a: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150" spc="-5" dirty="0">
                <a:latin typeface="Courier New"/>
                <a:cs typeface="Courier New"/>
              </a:rPr>
              <a:t>ui &lt;-</a:t>
            </a:r>
            <a:r>
              <a:rPr sz="2150" spc="-95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fluidPage(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Courier New"/>
              <a:cs typeface="Courier New"/>
            </a:endParaRPr>
          </a:p>
          <a:p>
            <a:pPr marL="339090" marR="4905375">
              <a:lnSpc>
                <a:spcPct val="131000"/>
              </a:lnSpc>
            </a:pPr>
            <a:r>
              <a:rPr sz="2150" spc="-5" dirty="0">
                <a:latin typeface="Courier New"/>
                <a:cs typeface="Courier New"/>
              </a:rPr>
              <a:t># Sidebar layout with a input and output</a:t>
            </a:r>
            <a:r>
              <a:rPr sz="2150" spc="-65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definitions  sidebarLayout(</a:t>
            </a:r>
            <a:endParaRPr sz="2150">
              <a:latin typeface="Courier New"/>
              <a:cs typeface="Courier New"/>
            </a:endParaRPr>
          </a:p>
          <a:p>
            <a:pPr marL="665480" marR="7518400">
              <a:lnSpc>
                <a:spcPct val="127800"/>
              </a:lnSpc>
            </a:pPr>
            <a:r>
              <a:rPr sz="2150" spc="-5" dirty="0">
                <a:latin typeface="Courier New"/>
                <a:cs typeface="Courier New"/>
              </a:rPr>
              <a:t># Inputs: Select variables to</a:t>
            </a:r>
            <a:r>
              <a:rPr sz="2150" spc="-80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plot  sidebarPanel(</a:t>
            </a:r>
            <a:endParaRPr sz="2150">
              <a:latin typeface="Courier New"/>
              <a:cs typeface="Courier New"/>
            </a:endParaRPr>
          </a:p>
          <a:p>
            <a:pPr marL="992505" marR="5394960">
              <a:lnSpc>
                <a:spcPct val="127800"/>
              </a:lnSpc>
              <a:spcBef>
                <a:spcPts val="85"/>
              </a:spcBef>
            </a:pPr>
            <a:r>
              <a:rPr sz="2150" spc="-5" dirty="0">
                <a:latin typeface="Courier New"/>
                <a:cs typeface="Courier New"/>
              </a:rPr>
              <a:t># Select variable for y-axis  selectInput(inputId = "y", label =</a:t>
            </a:r>
            <a:r>
              <a:rPr sz="2150" spc="-70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"Y-axis:",</a:t>
            </a:r>
            <a:endParaRPr sz="2150">
              <a:latin typeface="Courier New"/>
              <a:cs typeface="Courier New"/>
            </a:endParaRPr>
          </a:p>
          <a:p>
            <a:pPr marL="2952750" marR="5080">
              <a:lnSpc>
                <a:spcPts val="3379"/>
              </a:lnSpc>
              <a:spcBef>
                <a:spcPts val="160"/>
              </a:spcBef>
            </a:pPr>
            <a:r>
              <a:rPr sz="2150" spc="-5" dirty="0">
                <a:latin typeface="Courier New"/>
                <a:cs typeface="Courier New"/>
              </a:rPr>
              <a:t>choices = c("Age", "Poverty", "Pulse", "AlcoholYear",</a:t>
            </a:r>
            <a:r>
              <a:rPr sz="2150" spc="-50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"BPSysAve"),  selected =</a:t>
            </a:r>
            <a:r>
              <a:rPr sz="2150" spc="-10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"BPSysAve"),</a:t>
            </a:r>
            <a:endParaRPr sz="2150">
              <a:latin typeface="Courier New"/>
              <a:cs typeface="Courier New"/>
            </a:endParaRPr>
          </a:p>
          <a:p>
            <a:pPr marL="992505">
              <a:lnSpc>
                <a:spcPct val="100000"/>
              </a:lnSpc>
              <a:spcBef>
                <a:spcPts val="475"/>
              </a:spcBef>
            </a:pPr>
            <a:r>
              <a:rPr sz="2150" spc="-5" dirty="0">
                <a:latin typeface="Courier New"/>
                <a:cs typeface="Courier New"/>
              </a:rPr>
              <a:t># Select variable for</a:t>
            </a:r>
            <a:r>
              <a:rPr sz="2150" spc="-15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x-axis</a:t>
            </a:r>
            <a:endParaRPr sz="2150">
              <a:latin typeface="Courier New"/>
              <a:cs typeface="Courier New"/>
            </a:endParaRPr>
          </a:p>
          <a:p>
            <a:pPr marL="992505">
              <a:lnSpc>
                <a:spcPct val="100000"/>
              </a:lnSpc>
              <a:spcBef>
                <a:spcPts val="720"/>
              </a:spcBef>
            </a:pPr>
            <a:r>
              <a:rPr sz="2150" spc="-5" dirty="0">
                <a:latin typeface="Courier New"/>
                <a:cs typeface="Courier New"/>
              </a:rPr>
              <a:t>selectInput(inputId = "x", label =</a:t>
            </a:r>
            <a:r>
              <a:rPr sz="2150" spc="-15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"X-axis:",</a:t>
            </a:r>
            <a:endParaRPr sz="2150">
              <a:latin typeface="Courier New"/>
              <a:cs typeface="Courier New"/>
            </a:endParaRPr>
          </a:p>
          <a:p>
            <a:pPr marL="2952750" marR="5080">
              <a:lnSpc>
                <a:spcPts val="3379"/>
              </a:lnSpc>
              <a:spcBef>
                <a:spcPts val="160"/>
              </a:spcBef>
            </a:pPr>
            <a:r>
              <a:rPr sz="2150" spc="-5" dirty="0">
                <a:latin typeface="Courier New"/>
                <a:cs typeface="Courier New"/>
              </a:rPr>
              <a:t>choices = c("Age", "Poverty", "Pulse", "AlcoholYear",</a:t>
            </a:r>
            <a:r>
              <a:rPr sz="2150" spc="-50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"BPSysAve"),  selected =</a:t>
            </a:r>
            <a:r>
              <a:rPr sz="2150" spc="-10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"BPDiaAve")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475"/>
              </a:spcBef>
            </a:pPr>
            <a:r>
              <a:rPr sz="2150" spc="-5" dirty="0">
                <a:latin typeface="Courier New"/>
                <a:cs typeface="Courier New"/>
              </a:rPr>
              <a:t>),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Courier New"/>
              <a:cs typeface="Courier New"/>
            </a:endParaRPr>
          </a:p>
          <a:p>
            <a:pPr marL="665480" marR="8825230">
              <a:lnSpc>
                <a:spcPct val="127800"/>
              </a:lnSpc>
              <a:spcBef>
                <a:spcPts val="5"/>
              </a:spcBef>
            </a:pPr>
            <a:r>
              <a:rPr sz="2150" spc="-5" dirty="0">
                <a:latin typeface="Courier New"/>
                <a:cs typeface="Courier New"/>
              </a:rPr>
              <a:t># Output: Show</a:t>
            </a:r>
            <a:r>
              <a:rPr sz="2150" spc="-85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scatterplot  mainPanel(</a:t>
            </a:r>
            <a:endParaRPr sz="2150">
              <a:latin typeface="Courier New"/>
              <a:cs typeface="Courier New"/>
            </a:endParaRPr>
          </a:p>
          <a:p>
            <a:pPr marL="992505">
              <a:lnSpc>
                <a:spcPct val="100000"/>
              </a:lnSpc>
              <a:spcBef>
                <a:spcPts val="715"/>
              </a:spcBef>
            </a:pPr>
            <a:r>
              <a:rPr sz="2150" spc="-5" dirty="0">
                <a:latin typeface="Courier New"/>
                <a:cs typeface="Courier New"/>
              </a:rPr>
              <a:t>plotOutput(outputId =</a:t>
            </a:r>
            <a:r>
              <a:rPr sz="2150" spc="-10" dirty="0">
                <a:latin typeface="Courier New"/>
                <a:cs typeface="Courier New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"scatterplot")</a:t>
            </a:r>
            <a:endParaRPr sz="2150">
              <a:latin typeface="Courier New"/>
              <a:cs typeface="Courier New"/>
            </a:endParaRPr>
          </a:p>
          <a:p>
            <a:pPr marL="665480">
              <a:lnSpc>
                <a:spcPct val="100000"/>
              </a:lnSpc>
              <a:spcBef>
                <a:spcPts val="800"/>
              </a:spcBef>
            </a:pPr>
            <a:r>
              <a:rPr sz="2150" spc="-5" dirty="0">
                <a:latin typeface="Courier New"/>
                <a:cs typeface="Courier New"/>
              </a:rPr>
              <a:t>)</a:t>
            </a:r>
            <a:endParaRPr sz="2150">
              <a:latin typeface="Courier New"/>
              <a:cs typeface="Courier New"/>
            </a:endParaRPr>
          </a:p>
          <a:p>
            <a:pPr marL="339090">
              <a:lnSpc>
                <a:spcPct val="100000"/>
              </a:lnSpc>
              <a:spcBef>
                <a:spcPts val="720"/>
              </a:spcBef>
            </a:pPr>
            <a:r>
              <a:rPr sz="2150" spc="-5" dirty="0">
                <a:latin typeface="Courier New"/>
                <a:cs typeface="Courier New"/>
              </a:rPr>
              <a:t>)</a:t>
            </a:r>
            <a:endParaRPr sz="21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611" y="1653295"/>
            <a:ext cx="1073150" cy="9318625"/>
            <a:chOff x="315611" y="1653295"/>
            <a:chExt cx="1073150" cy="9318625"/>
          </a:xfrm>
        </p:grpSpPr>
        <p:sp>
          <p:nvSpPr>
            <p:cNvPr id="3" name="object 3"/>
            <p:cNvSpPr/>
            <p:nvPr/>
          </p:nvSpPr>
          <p:spPr>
            <a:xfrm>
              <a:off x="1300342" y="1676750"/>
              <a:ext cx="0" cy="8888730"/>
            </a:xfrm>
            <a:custGeom>
              <a:avLst/>
              <a:gdLst/>
              <a:ahLst/>
              <a:cxnLst/>
              <a:rect l="l" t="t" r="r" b="b"/>
              <a:pathLst>
                <a:path h="8888730">
                  <a:moveTo>
                    <a:pt x="0" y="0"/>
                  </a:moveTo>
                  <a:lnTo>
                    <a:pt x="0" y="8888609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2387" y="1674236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2387" y="10567872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11340" y="985489"/>
            <a:ext cx="2704465" cy="88455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Define</a:t>
            </a:r>
            <a:r>
              <a:rPr sz="2200" spc="-3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UI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solidFill>
                  <a:srgbClr val="447FB5"/>
                </a:solidFill>
                <a:latin typeface="Courier New"/>
                <a:cs typeface="Courier New"/>
              </a:rPr>
              <a:t>ui </a:t>
            </a:r>
            <a:r>
              <a:rPr sz="2200" spc="-5" dirty="0">
                <a:latin typeface="Courier New"/>
                <a:cs typeface="Courier New"/>
              </a:rPr>
              <a:t>&lt;-</a:t>
            </a:r>
            <a:r>
              <a:rPr sz="2200" spc="-60" dirty="0"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FF9300"/>
                </a:solidFill>
                <a:latin typeface="Courier New"/>
                <a:cs typeface="Courier New"/>
              </a:rPr>
              <a:t>fluidPage(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1340" y="2273407"/>
            <a:ext cx="14090015" cy="847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 marR="5027930">
              <a:lnSpc>
                <a:spcPct val="124900"/>
              </a:lnSpc>
              <a:spcBef>
                <a:spcPts val="10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Sidebar layout with a input and output definitions  </a:t>
            </a:r>
            <a:r>
              <a:rPr sz="2200" spc="-5" dirty="0">
                <a:solidFill>
                  <a:srgbClr val="FF40FF"/>
                </a:solidFill>
                <a:latin typeface="Courier New"/>
                <a:cs typeface="Courier New"/>
              </a:rPr>
              <a:t>sidebarLayout(</a:t>
            </a:r>
            <a:endParaRPr sz="2200">
              <a:latin typeface="Courier New"/>
              <a:cs typeface="Courier New"/>
            </a:endParaRPr>
          </a:p>
          <a:p>
            <a:pPr marL="681990" marR="7706359">
              <a:lnSpc>
                <a:spcPts val="3379"/>
              </a:lnSpc>
              <a:spcBef>
                <a:spcPts val="155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Inputs: Select variables to plot  </a:t>
            </a:r>
            <a:r>
              <a:rPr sz="2200" spc="-5" dirty="0">
                <a:solidFill>
                  <a:srgbClr val="005493"/>
                </a:solidFill>
                <a:latin typeface="Courier New"/>
                <a:cs typeface="Courier New"/>
              </a:rPr>
              <a:t>sidebarPanel(</a:t>
            </a:r>
            <a:endParaRPr sz="2200">
              <a:latin typeface="Courier New"/>
              <a:cs typeface="Courier New"/>
            </a:endParaRPr>
          </a:p>
          <a:p>
            <a:pPr marL="1017269">
              <a:lnSpc>
                <a:spcPct val="100000"/>
              </a:lnSpc>
              <a:spcBef>
                <a:spcPts val="42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Select variable for</a:t>
            </a:r>
            <a:r>
              <a:rPr sz="2200" spc="-1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y-axis</a:t>
            </a:r>
            <a:endParaRPr sz="2200">
              <a:latin typeface="Courier New"/>
              <a:cs typeface="Courier New"/>
            </a:endParaRPr>
          </a:p>
          <a:p>
            <a:pPr marL="1017269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selectInput(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2200" spc="-5" dirty="0">
                <a:latin typeface="Courier New"/>
                <a:cs typeface="Courier New"/>
              </a:rPr>
              <a:t>= "y",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2200" spc="-5" dirty="0">
                <a:latin typeface="Courier New"/>
                <a:cs typeface="Courier New"/>
              </a:rPr>
              <a:t>= "Y-axis:",</a:t>
            </a:r>
            <a:endParaRPr sz="2200">
              <a:latin typeface="Courier New"/>
              <a:cs typeface="Courier New"/>
            </a:endParaRPr>
          </a:p>
          <a:p>
            <a:pPr marL="3026410" marR="5080">
              <a:lnSpc>
                <a:spcPct val="124900"/>
              </a:lnSpc>
            </a:pP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choices </a:t>
            </a:r>
            <a:r>
              <a:rPr sz="2200" spc="-5" dirty="0">
                <a:latin typeface="Courier New"/>
                <a:cs typeface="Courier New"/>
              </a:rPr>
              <a:t>= c("Age", "Poverty", "Pulse", "AlcoholYear", "BPSysAve"), 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selected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"BPSysAve"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  <a:p>
            <a:pPr marL="1017269" marR="5530215">
              <a:lnSpc>
                <a:spcPct val="124900"/>
              </a:lnSpc>
              <a:spcBef>
                <a:spcPts val="85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Select variable for x-axis  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selectInput(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2200" spc="-5" dirty="0">
                <a:latin typeface="Courier New"/>
                <a:cs typeface="Courier New"/>
              </a:rPr>
              <a:t>= "x",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"X-axis:",</a:t>
            </a:r>
            <a:endParaRPr sz="2200">
              <a:latin typeface="Courier New"/>
              <a:cs typeface="Courier New"/>
            </a:endParaRPr>
          </a:p>
          <a:p>
            <a:pPr marL="3026410" marR="5080">
              <a:lnSpc>
                <a:spcPct val="124900"/>
              </a:lnSpc>
              <a:spcBef>
                <a:spcPts val="85"/>
              </a:spcBef>
            </a:pP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choices </a:t>
            </a:r>
            <a:r>
              <a:rPr sz="2200" spc="-5" dirty="0">
                <a:latin typeface="Courier New"/>
                <a:cs typeface="Courier New"/>
              </a:rPr>
              <a:t>= c("Age", "Poverty", "Pulse", "AlcoholYear", "BPDiaAve"), 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selected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"BPDiaAve"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681990">
              <a:lnSpc>
                <a:spcPct val="100000"/>
              </a:lnSpc>
              <a:spcBef>
                <a:spcPts val="655"/>
              </a:spcBef>
            </a:pPr>
            <a:r>
              <a:rPr sz="2200" spc="-5" dirty="0">
                <a:solidFill>
                  <a:srgbClr val="005493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Courier New"/>
              <a:cs typeface="Courier New"/>
            </a:endParaRPr>
          </a:p>
          <a:p>
            <a:pPr marL="681990" marR="9046210">
              <a:lnSpc>
                <a:spcPct val="128000"/>
              </a:lnSpc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Output: Show</a:t>
            </a:r>
            <a:r>
              <a:rPr sz="2200" spc="-3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scatterplot  </a:t>
            </a:r>
            <a:r>
              <a:rPr sz="2200" spc="-5" dirty="0">
                <a:solidFill>
                  <a:srgbClr val="008F00"/>
                </a:solidFill>
                <a:latin typeface="Courier New"/>
                <a:cs typeface="Courier New"/>
              </a:rPr>
              <a:t>mainPanel(</a:t>
            </a:r>
            <a:endParaRPr sz="2200">
              <a:latin typeface="Courier New"/>
              <a:cs typeface="Courier New"/>
            </a:endParaRPr>
          </a:p>
          <a:p>
            <a:pPr marL="1017269">
              <a:lnSpc>
                <a:spcPct val="100000"/>
              </a:lnSpc>
              <a:spcBef>
                <a:spcPts val="655"/>
              </a:spcBef>
            </a:pPr>
            <a:r>
              <a:rPr sz="2200" spc="-5" dirty="0">
                <a:solidFill>
                  <a:srgbClr val="009193"/>
                </a:solidFill>
                <a:latin typeface="Courier New"/>
                <a:cs typeface="Courier New"/>
              </a:rPr>
              <a:t>plotOutput(</a:t>
            </a:r>
            <a:r>
              <a:rPr sz="2200" spc="-5" dirty="0">
                <a:solidFill>
                  <a:srgbClr val="929000"/>
                </a:solidFill>
                <a:latin typeface="Courier New"/>
                <a:cs typeface="Courier New"/>
              </a:rPr>
              <a:t>outputId </a:t>
            </a:r>
            <a:r>
              <a:rPr sz="2200" spc="-5" dirty="0">
                <a:latin typeface="Courier New"/>
                <a:cs typeface="Courier New"/>
              </a:rPr>
              <a:t>= "scatterplot"</a:t>
            </a:r>
            <a:r>
              <a:rPr sz="2200" spc="-5" dirty="0">
                <a:solidFill>
                  <a:srgbClr val="009193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681990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008F00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347345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solidFill>
                  <a:srgbClr val="FF40FF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FF9300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391936" y="807640"/>
            <a:ext cx="6276340" cy="1762125"/>
          </a:xfrm>
          <a:prstGeom prst="rect">
            <a:avLst/>
          </a:prstGeom>
          <a:ln w="20941">
            <a:solidFill>
              <a:srgbClr val="F9924E"/>
            </a:solidFill>
          </a:ln>
        </p:spPr>
        <p:txBody>
          <a:bodyPr vert="horz" wrap="square" lIns="0" tIns="524510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4130"/>
              </a:spcBef>
            </a:pPr>
            <a:r>
              <a:rPr sz="4100" b="0" spc="-5" dirty="0">
                <a:solidFill>
                  <a:srgbClr val="FF9300"/>
                </a:solidFill>
                <a:latin typeface="Arial"/>
                <a:cs typeface="Arial"/>
              </a:rPr>
              <a:t>Create </a:t>
            </a:r>
            <a:r>
              <a:rPr sz="4100" b="0" spc="95" dirty="0">
                <a:solidFill>
                  <a:srgbClr val="FF9300"/>
                </a:solidFill>
                <a:latin typeface="Arial"/>
                <a:cs typeface="Arial"/>
              </a:rPr>
              <a:t>fluid </a:t>
            </a:r>
            <a:r>
              <a:rPr sz="4100" b="0" spc="85" dirty="0">
                <a:solidFill>
                  <a:srgbClr val="FF9300"/>
                </a:solidFill>
                <a:latin typeface="Arial"/>
                <a:cs typeface="Arial"/>
              </a:rPr>
              <a:t>page</a:t>
            </a:r>
            <a:r>
              <a:rPr sz="4100" b="0" spc="-110" dirty="0">
                <a:solidFill>
                  <a:srgbClr val="FF9300"/>
                </a:solidFill>
                <a:latin typeface="Arial"/>
                <a:cs typeface="Arial"/>
              </a:rPr>
              <a:t> </a:t>
            </a:r>
            <a:r>
              <a:rPr sz="4100" b="0" spc="45" dirty="0">
                <a:solidFill>
                  <a:srgbClr val="FF9300"/>
                </a:solidFill>
                <a:latin typeface="Arial"/>
                <a:cs typeface="Arial"/>
              </a:rPr>
              <a:t>layout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33972" y="813367"/>
            <a:ext cx="8150225" cy="1756410"/>
          </a:xfrm>
          <a:custGeom>
            <a:avLst/>
            <a:gdLst/>
            <a:ahLst/>
            <a:cxnLst/>
            <a:rect l="l" t="t" r="r" b="b"/>
            <a:pathLst>
              <a:path w="8150225" h="1756410">
                <a:moveTo>
                  <a:pt x="8149943" y="0"/>
                </a:moveTo>
                <a:lnTo>
                  <a:pt x="0" y="878082"/>
                </a:lnTo>
                <a:lnTo>
                  <a:pt x="8149943" y="1756164"/>
                </a:lnTo>
                <a:lnTo>
                  <a:pt x="8149943" y="0"/>
                </a:lnTo>
                <a:close/>
              </a:path>
            </a:pathLst>
          </a:custGeom>
          <a:solidFill>
            <a:srgbClr val="FF93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611" y="1653295"/>
            <a:ext cx="1073150" cy="9318625"/>
            <a:chOff x="315611" y="1653295"/>
            <a:chExt cx="1073150" cy="9318625"/>
          </a:xfrm>
        </p:grpSpPr>
        <p:sp>
          <p:nvSpPr>
            <p:cNvPr id="3" name="object 3"/>
            <p:cNvSpPr/>
            <p:nvPr/>
          </p:nvSpPr>
          <p:spPr>
            <a:xfrm>
              <a:off x="1300342" y="1676750"/>
              <a:ext cx="0" cy="8888730"/>
            </a:xfrm>
            <a:custGeom>
              <a:avLst/>
              <a:gdLst/>
              <a:ahLst/>
              <a:cxnLst/>
              <a:rect l="l" t="t" r="r" b="b"/>
              <a:pathLst>
                <a:path h="8888730">
                  <a:moveTo>
                    <a:pt x="0" y="0"/>
                  </a:moveTo>
                  <a:lnTo>
                    <a:pt x="0" y="8888609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2387" y="1674236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2387" y="10567872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11340" y="986850"/>
            <a:ext cx="2769870" cy="90551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250" spc="-5" dirty="0">
                <a:solidFill>
                  <a:srgbClr val="929292"/>
                </a:solidFill>
                <a:latin typeface="Courier New"/>
                <a:cs typeface="Courier New"/>
              </a:rPr>
              <a:t># Define</a:t>
            </a:r>
            <a:r>
              <a:rPr sz="2250" spc="-1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50" spc="-5" dirty="0">
                <a:solidFill>
                  <a:srgbClr val="929292"/>
                </a:solidFill>
                <a:latin typeface="Courier New"/>
                <a:cs typeface="Courier New"/>
              </a:rPr>
              <a:t>UI</a:t>
            </a: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250" spc="-5" dirty="0">
                <a:solidFill>
                  <a:srgbClr val="447FB5"/>
                </a:solidFill>
                <a:latin typeface="Courier New"/>
                <a:cs typeface="Courier New"/>
              </a:rPr>
              <a:t>ui </a:t>
            </a:r>
            <a:r>
              <a:rPr sz="2250" spc="-5" dirty="0">
                <a:latin typeface="Courier New"/>
                <a:cs typeface="Courier New"/>
              </a:rPr>
              <a:t>&lt;-</a:t>
            </a:r>
            <a:r>
              <a:rPr sz="2250" spc="-30" dirty="0">
                <a:latin typeface="Courier New"/>
                <a:cs typeface="Courier New"/>
              </a:rPr>
              <a:t> </a:t>
            </a:r>
            <a:r>
              <a:rPr sz="2250" b="1" spc="-5" dirty="0">
                <a:solidFill>
                  <a:srgbClr val="FF9300"/>
                </a:solidFill>
                <a:latin typeface="Courier New"/>
                <a:cs typeface="Courier New"/>
              </a:rPr>
              <a:t>fluidPage(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4366" y="2295712"/>
            <a:ext cx="8944610" cy="2643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95"/>
              </a:spcBef>
            </a:pPr>
            <a:r>
              <a:rPr sz="2250" spc="-5" dirty="0">
                <a:solidFill>
                  <a:srgbClr val="929292"/>
                </a:solidFill>
                <a:latin typeface="Courier New"/>
                <a:cs typeface="Courier New"/>
              </a:rPr>
              <a:t># Sidebar layout with a input and output definitions  </a:t>
            </a:r>
            <a:r>
              <a:rPr sz="2250" spc="-5" dirty="0">
                <a:solidFill>
                  <a:srgbClr val="FF40FF"/>
                </a:solidFill>
                <a:latin typeface="Courier New"/>
                <a:cs typeface="Courier New"/>
              </a:rPr>
              <a:t>sidebarLayout(</a:t>
            </a:r>
            <a:endParaRPr sz="2250">
              <a:latin typeface="Courier New"/>
              <a:cs typeface="Courier New"/>
            </a:endParaRPr>
          </a:p>
          <a:p>
            <a:pPr marL="355600" marR="2748915">
              <a:lnSpc>
                <a:spcPts val="3460"/>
              </a:lnSpc>
              <a:spcBef>
                <a:spcPts val="165"/>
              </a:spcBef>
            </a:pPr>
            <a:r>
              <a:rPr sz="2250" spc="-5" dirty="0">
                <a:solidFill>
                  <a:srgbClr val="929292"/>
                </a:solidFill>
                <a:latin typeface="Courier New"/>
                <a:cs typeface="Courier New"/>
              </a:rPr>
              <a:t># Inputs: Select variables to plot  </a:t>
            </a:r>
            <a:r>
              <a:rPr sz="2250" spc="-5" dirty="0">
                <a:solidFill>
                  <a:srgbClr val="005493"/>
                </a:solidFill>
                <a:latin typeface="Courier New"/>
                <a:cs typeface="Courier New"/>
              </a:rPr>
              <a:t>sidebarPanel(</a:t>
            </a:r>
            <a:endParaRPr sz="225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440"/>
              </a:spcBef>
            </a:pPr>
            <a:r>
              <a:rPr sz="2250" spc="-5" dirty="0">
                <a:solidFill>
                  <a:srgbClr val="929292"/>
                </a:solidFill>
                <a:latin typeface="Courier New"/>
                <a:cs typeface="Courier New"/>
              </a:rPr>
              <a:t># Select variable for</a:t>
            </a:r>
            <a:r>
              <a:rPr sz="2250" spc="1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50" spc="-5" dirty="0">
                <a:solidFill>
                  <a:srgbClr val="929292"/>
                </a:solidFill>
                <a:latin typeface="Courier New"/>
                <a:cs typeface="Courier New"/>
              </a:rPr>
              <a:t>y-axis</a:t>
            </a:r>
            <a:endParaRPr sz="225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765"/>
              </a:spcBef>
            </a:pPr>
            <a:r>
              <a:rPr sz="2250" spc="-5" dirty="0">
                <a:solidFill>
                  <a:srgbClr val="0433FF"/>
                </a:solidFill>
                <a:latin typeface="Courier New"/>
                <a:cs typeface="Courier New"/>
              </a:rPr>
              <a:t>selectInput(</a:t>
            </a:r>
            <a:r>
              <a:rPr sz="225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2250" spc="-5" dirty="0">
                <a:latin typeface="Courier New"/>
                <a:cs typeface="Courier New"/>
              </a:rPr>
              <a:t>= "y", </a:t>
            </a:r>
            <a:r>
              <a:rPr sz="225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2250" spc="-5" dirty="0">
                <a:latin typeface="Courier New"/>
                <a:cs typeface="Courier New"/>
              </a:rPr>
              <a:t>=</a:t>
            </a:r>
            <a:r>
              <a:rPr sz="2250" spc="75" dirty="0">
                <a:latin typeface="Courier New"/>
                <a:cs typeface="Courier New"/>
              </a:rPr>
              <a:t> </a:t>
            </a:r>
            <a:r>
              <a:rPr sz="2250" spc="-5" dirty="0">
                <a:latin typeface="Courier New"/>
                <a:cs typeface="Courier New"/>
              </a:rPr>
              <a:t>"Y-axis:",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1340" y="4923903"/>
            <a:ext cx="14432915" cy="610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9435" marR="5080">
              <a:lnSpc>
                <a:spcPct val="125200"/>
              </a:lnSpc>
              <a:spcBef>
                <a:spcPts val="100"/>
              </a:spcBef>
            </a:pPr>
            <a:r>
              <a:rPr sz="2250" spc="-5" dirty="0">
                <a:solidFill>
                  <a:srgbClr val="0096FF"/>
                </a:solidFill>
                <a:latin typeface="Courier New"/>
                <a:cs typeface="Courier New"/>
              </a:rPr>
              <a:t>choices </a:t>
            </a:r>
            <a:r>
              <a:rPr sz="2250" spc="-5" dirty="0">
                <a:latin typeface="Courier New"/>
                <a:cs typeface="Courier New"/>
              </a:rPr>
              <a:t>= c("Age", "Poverty", "Pulse", "AlcoholYear", "BPSysAve"),  </a:t>
            </a:r>
            <a:r>
              <a:rPr sz="2250" spc="-5" dirty="0">
                <a:solidFill>
                  <a:srgbClr val="0096FF"/>
                </a:solidFill>
                <a:latin typeface="Courier New"/>
                <a:cs typeface="Courier New"/>
              </a:rPr>
              <a:t>selected </a:t>
            </a:r>
            <a:r>
              <a:rPr sz="2250" spc="-5" dirty="0">
                <a:latin typeface="Courier New"/>
                <a:cs typeface="Courier New"/>
              </a:rPr>
              <a:t>=</a:t>
            </a:r>
            <a:r>
              <a:rPr sz="2250" spc="5" dirty="0">
                <a:latin typeface="Courier New"/>
                <a:cs typeface="Courier New"/>
              </a:rPr>
              <a:t> </a:t>
            </a:r>
            <a:r>
              <a:rPr sz="2250" spc="-5" dirty="0">
                <a:latin typeface="Courier New"/>
                <a:cs typeface="Courier New"/>
              </a:rPr>
              <a:t>"BPSysAve"</a:t>
            </a:r>
            <a:r>
              <a:rPr sz="225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r>
              <a:rPr sz="2250" spc="-5" dirty="0">
                <a:latin typeface="Courier New"/>
                <a:cs typeface="Courier New"/>
              </a:rPr>
              <a:t>,</a:t>
            </a:r>
            <a:endParaRPr sz="2250">
              <a:latin typeface="Courier New"/>
              <a:cs typeface="Courier New"/>
            </a:endParaRPr>
          </a:p>
          <a:p>
            <a:pPr marL="1041400" marR="5664835">
              <a:lnSpc>
                <a:spcPct val="125200"/>
              </a:lnSpc>
              <a:spcBef>
                <a:spcPts val="80"/>
              </a:spcBef>
            </a:pPr>
            <a:r>
              <a:rPr sz="2250" spc="-5" dirty="0">
                <a:solidFill>
                  <a:srgbClr val="929292"/>
                </a:solidFill>
                <a:latin typeface="Courier New"/>
                <a:cs typeface="Courier New"/>
              </a:rPr>
              <a:t># Select variable for x-axis  </a:t>
            </a:r>
            <a:r>
              <a:rPr sz="2250" spc="-5" dirty="0">
                <a:solidFill>
                  <a:srgbClr val="0433FF"/>
                </a:solidFill>
                <a:latin typeface="Courier New"/>
                <a:cs typeface="Courier New"/>
              </a:rPr>
              <a:t>selectInput(</a:t>
            </a:r>
            <a:r>
              <a:rPr sz="225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2250" spc="-5" dirty="0">
                <a:latin typeface="Courier New"/>
                <a:cs typeface="Courier New"/>
              </a:rPr>
              <a:t>= "x", </a:t>
            </a:r>
            <a:r>
              <a:rPr sz="225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2250" spc="-5" dirty="0">
                <a:latin typeface="Courier New"/>
                <a:cs typeface="Courier New"/>
              </a:rPr>
              <a:t>=</a:t>
            </a:r>
            <a:r>
              <a:rPr sz="2250" spc="110" dirty="0">
                <a:latin typeface="Courier New"/>
                <a:cs typeface="Courier New"/>
              </a:rPr>
              <a:t> </a:t>
            </a:r>
            <a:r>
              <a:rPr sz="2250" spc="-5" dirty="0">
                <a:latin typeface="Courier New"/>
                <a:cs typeface="Courier New"/>
              </a:rPr>
              <a:t>"X-axis:",</a:t>
            </a:r>
            <a:endParaRPr sz="2250">
              <a:latin typeface="Courier New"/>
              <a:cs typeface="Courier New"/>
            </a:endParaRPr>
          </a:p>
          <a:p>
            <a:pPr marL="3099435" marR="5080">
              <a:lnSpc>
                <a:spcPts val="3460"/>
              </a:lnSpc>
              <a:spcBef>
                <a:spcPts val="245"/>
              </a:spcBef>
            </a:pPr>
            <a:r>
              <a:rPr sz="2250" spc="-5" dirty="0">
                <a:solidFill>
                  <a:srgbClr val="0096FF"/>
                </a:solidFill>
                <a:latin typeface="Courier New"/>
                <a:cs typeface="Courier New"/>
              </a:rPr>
              <a:t>choices </a:t>
            </a:r>
            <a:r>
              <a:rPr sz="2250" spc="-5" dirty="0">
                <a:latin typeface="Courier New"/>
                <a:cs typeface="Courier New"/>
              </a:rPr>
              <a:t>= c("Age", "Poverty", "Pulse", "AlcoholYear", "BPDiaAve"),  </a:t>
            </a:r>
            <a:r>
              <a:rPr sz="2250" spc="-5" dirty="0">
                <a:solidFill>
                  <a:srgbClr val="0096FF"/>
                </a:solidFill>
                <a:latin typeface="Courier New"/>
                <a:cs typeface="Courier New"/>
              </a:rPr>
              <a:t>selected </a:t>
            </a:r>
            <a:r>
              <a:rPr sz="2250" spc="-5" dirty="0">
                <a:latin typeface="Courier New"/>
                <a:cs typeface="Courier New"/>
              </a:rPr>
              <a:t>=</a:t>
            </a:r>
            <a:r>
              <a:rPr sz="2250" dirty="0">
                <a:latin typeface="Courier New"/>
                <a:cs typeface="Courier New"/>
              </a:rPr>
              <a:t> </a:t>
            </a:r>
            <a:r>
              <a:rPr sz="2250" spc="-5" dirty="0">
                <a:latin typeface="Courier New"/>
                <a:cs typeface="Courier New"/>
              </a:rPr>
              <a:t>"BPDiaAve"</a:t>
            </a:r>
            <a:r>
              <a:rPr sz="225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225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440"/>
              </a:spcBef>
            </a:pPr>
            <a:r>
              <a:rPr sz="2250" spc="-5" dirty="0">
                <a:solidFill>
                  <a:srgbClr val="005493"/>
                </a:solidFill>
                <a:latin typeface="Courier New"/>
                <a:cs typeface="Courier New"/>
              </a:rPr>
              <a:t>)</a:t>
            </a:r>
            <a:r>
              <a:rPr sz="2250" spc="-5" dirty="0">
                <a:latin typeface="Courier New"/>
                <a:cs typeface="Courier New"/>
              </a:rPr>
              <a:t>,</a:t>
            </a:r>
            <a:endParaRPr sz="2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Courier New"/>
              <a:cs typeface="Courier New"/>
            </a:endParaRPr>
          </a:p>
          <a:p>
            <a:pPr marL="698500" marR="9266555">
              <a:lnSpc>
                <a:spcPct val="128299"/>
              </a:lnSpc>
            </a:pPr>
            <a:r>
              <a:rPr sz="2250" spc="-5" dirty="0">
                <a:solidFill>
                  <a:srgbClr val="929292"/>
                </a:solidFill>
                <a:latin typeface="Courier New"/>
                <a:cs typeface="Courier New"/>
              </a:rPr>
              <a:t># Output: Show scatterplot  </a:t>
            </a:r>
            <a:r>
              <a:rPr sz="2250" spc="-5" dirty="0">
                <a:solidFill>
                  <a:srgbClr val="008F00"/>
                </a:solidFill>
                <a:latin typeface="Courier New"/>
                <a:cs typeface="Courier New"/>
              </a:rPr>
              <a:t>mainPanel(</a:t>
            </a:r>
            <a:endParaRPr sz="2250">
              <a:latin typeface="Courier New"/>
              <a:cs typeface="Courier New"/>
            </a:endParaRPr>
          </a:p>
          <a:p>
            <a:pPr marL="1041400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009193"/>
                </a:solidFill>
                <a:latin typeface="Courier New"/>
                <a:cs typeface="Courier New"/>
              </a:rPr>
              <a:t>plotOutput(</a:t>
            </a:r>
            <a:r>
              <a:rPr sz="2250" spc="-5" dirty="0">
                <a:solidFill>
                  <a:srgbClr val="929000"/>
                </a:solidFill>
                <a:latin typeface="Courier New"/>
                <a:cs typeface="Courier New"/>
              </a:rPr>
              <a:t>outputId </a:t>
            </a:r>
            <a:r>
              <a:rPr sz="2250" spc="-5" dirty="0">
                <a:latin typeface="Courier New"/>
                <a:cs typeface="Courier New"/>
              </a:rPr>
              <a:t>=</a:t>
            </a:r>
            <a:r>
              <a:rPr sz="2250" spc="5" dirty="0">
                <a:latin typeface="Courier New"/>
                <a:cs typeface="Courier New"/>
              </a:rPr>
              <a:t> </a:t>
            </a:r>
            <a:r>
              <a:rPr sz="2250" spc="-5" dirty="0">
                <a:latin typeface="Courier New"/>
                <a:cs typeface="Courier New"/>
              </a:rPr>
              <a:t>"scatterplot"</a:t>
            </a:r>
            <a:r>
              <a:rPr sz="2250" spc="-5" dirty="0">
                <a:solidFill>
                  <a:srgbClr val="009193"/>
                </a:solidFill>
                <a:latin typeface="Courier New"/>
                <a:cs typeface="Courier New"/>
              </a:rPr>
              <a:t>)</a:t>
            </a:r>
            <a:endParaRPr sz="225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680"/>
              </a:spcBef>
            </a:pPr>
            <a:r>
              <a:rPr sz="2250" spc="-5" dirty="0">
                <a:solidFill>
                  <a:srgbClr val="008F00"/>
                </a:solidFill>
                <a:latin typeface="Courier New"/>
                <a:cs typeface="Courier New"/>
              </a:rPr>
              <a:t>)</a:t>
            </a:r>
            <a:endParaRPr sz="225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765"/>
              </a:spcBef>
            </a:pPr>
            <a:r>
              <a:rPr sz="2250" spc="-5" dirty="0">
                <a:solidFill>
                  <a:srgbClr val="FF40FF"/>
                </a:solidFill>
                <a:latin typeface="Courier New"/>
                <a:cs typeface="Courier New"/>
              </a:rPr>
              <a:t>)</a:t>
            </a: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250" spc="-5" dirty="0">
                <a:solidFill>
                  <a:srgbClr val="FF9300"/>
                </a:solidFill>
                <a:latin typeface="Courier New"/>
                <a:cs typeface="Courier New"/>
              </a:rPr>
              <a:t>)</a:t>
            </a:r>
            <a:endParaRPr sz="22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09757" y="3021188"/>
            <a:ext cx="176530" cy="7256780"/>
            <a:chOff x="1509757" y="3021188"/>
            <a:chExt cx="176530" cy="7256780"/>
          </a:xfrm>
        </p:grpSpPr>
        <p:sp>
          <p:nvSpPr>
            <p:cNvPr id="10" name="object 10"/>
            <p:cNvSpPr/>
            <p:nvPr/>
          </p:nvSpPr>
          <p:spPr>
            <a:xfrm>
              <a:off x="1597712" y="3044642"/>
              <a:ext cx="0" cy="7209790"/>
            </a:xfrm>
            <a:custGeom>
              <a:avLst/>
              <a:gdLst/>
              <a:ahLst/>
              <a:cxnLst/>
              <a:rect l="l" t="t" r="r" b="b"/>
              <a:pathLst>
                <a:path h="7209790">
                  <a:moveTo>
                    <a:pt x="0" y="0"/>
                  </a:moveTo>
                  <a:lnTo>
                    <a:pt x="0" y="7209608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09757" y="304213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09757" y="10256764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213931" y="2103330"/>
            <a:ext cx="6276340" cy="1762125"/>
          </a:xfrm>
          <a:prstGeom prst="rect">
            <a:avLst/>
          </a:prstGeom>
          <a:ln w="20941">
            <a:solidFill>
              <a:srgbClr val="FF40FF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717550" marR="709295" indent="10160">
              <a:lnSpc>
                <a:spcPct val="100499"/>
              </a:lnSpc>
              <a:spcBef>
                <a:spcPts val="1905"/>
              </a:spcBef>
            </a:pPr>
            <a:r>
              <a:rPr sz="4100" spc="70" dirty="0">
                <a:solidFill>
                  <a:srgbClr val="FF40FF"/>
                </a:solidFill>
                <a:latin typeface="Tahoma"/>
                <a:cs typeface="Tahoma"/>
              </a:rPr>
              <a:t>Create</a:t>
            </a:r>
            <a:r>
              <a:rPr sz="4100" spc="-500" dirty="0">
                <a:solidFill>
                  <a:srgbClr val="FF40FF"/>
                </a:solidFill>
                <a:latin typeface="Tahoma"/>
                <a:cs typeface="Tahoma"/>
              </a:rPr>
              <a:t> </a:t>
            </a:r>
            <a:r>
              <a:rPr sz="4100" spc="-150" dirty="0">
                <a:solidFill>
                  <a:srgbClr val="FF40FF"/>
                </a:solidFill>
                <a:latin typeface="Tahoma"/>
                <a:cs typeface="Tahoma"/>
              </a:rPr>
              <a:t>a</a:t>
            </a:r>
            <a:r>
              <a:rPr sz="4100" spc="-500" dirty="0">
                <a:solidFill>
                  <a:srgbClr val="FF40FF"/>
                </a:solidFill>
                <a:latin typeface="Tahoma"/>
                <a:cs typeface="Tahoma"/>
              </a:rPr>
              <a:t> </a:t>
            </a:r>
            <a:r>
              <a:rPr sz="4100" spc="-35" dirty="0">
                <a:solidFill>
                  <a:srgbClr val="FF40FF"/>
                </a:solidFill>
                <a:latin typeface="Tahoma"/>
                <a:cs typeface="Tahoma"/>
              </a:rPr>
              <a:t>layout</a:t>
            </a:r>
            <a:r>
              <a:rPr sz="4100" spc="-500" dirty="0">
                <a:solidFill>
                  <a:srgbClr val="FF40FF"/>
                </a:solidFill>
                <a:latin typeface="Tahoma"/>
                <a:cs typeface="Tahoma"/>
              </a:rPr>
              <a:t> </a:t>
            </a:r>
            <a:r>
              <a:rPr sz="4100" spc="15" dirty="0">
                <a:solidFill>
                  <a:srgbClr val="FF40FF"/>
                </a:solidFill>
                <a:latin typeface="Tahoma"/>
                <a:cs typeface="Tahoma"/>
              </a:rPr>
              <a:t>with</a:t>
            </a:r>
            <a:r>
              <a:rPr sz="4100" spc="-495" dirty="0">
                <a:solidFill>
                  <a:srgbClr val="FF40FF"/>
                </a:solidFill>
                <a:latin typeface="Tahoma"/>
                <a:cs typeface="Tahoma"/>
              </a:rPr>
              <a:t> </a:t>
            </a:r>
            <a:r>
              <a:rPr sz="4100" spc="-150" dirty="0">
                <a:solidFill>
                  <a:srgbClr val="FF40FF"/>
                </a:solidFill>
                <a:latin typeface="Tahoma"/>
                <a:cs typeface="Tahoma"/>
              </a:rPr>
              <a:t>a  </a:t>
            </a:r>
            <a:r>
              <a:rPr sz="4100" spc="-15" dirty="0">
                <a:solidFill>
                  <a:srgbClr val="FF40FF"/>
                </a:solidFill>
                <a:latin typeface="Tahoma"/>
                <a:cs typeface="Tahoma"/>
              </a:rPr>
              <a:t>sidebar</a:t>
            </a:r>
            <a:r>
              <a:rPr sz="4100" spc="-509" dirty="0">
                <a:solidFill>
                  <a:srgbClr val="FF40FF"/>
                </a:solidFill>
                <a:latin typeface="Tahoma"/>
                <a:cs typeface="Tahoma"/>
              </a:rPr>
              <a:t> </a:t>
            </a:r>
            <a:r>
              <a:rPr sz="4100" spc="-75" dirty="0">
                <a:solidFill>
                  <a:srgbClr val="FF40FF"/>
                </a:solidFill>
                <a:latin typeface="Tahoma"/>
                <a:cs typeface="Tahoma"/>
              </a:rPr>
              <a:t>and</a:t>
            </a:r>
            <a:r>
              <a:rPr sz="4100" spc="-505" dirty="0">
                <a:solidFill>
                  <a:srgbClr val="FF40FF"/>
                </a:solidFill>
                <a:latin typeface="Tahoma"/>
                <a:cs typeface="Tahoma"/>
              </a:rPr>
              <a:t> </a:t>
            </a:r>
            <a:r>
              <a:rPr sz="4100" spc="-85" dirty="0">
                <a:solidFill>
                  <a:srgbClr val="FF40FF"/>
                </a:solidFill>
                <a:latin typeface="Tahoma"/>
                <a:cs typeface="Tahoma"/>
              </a:rPr>
              <a:t>main</a:t>
            </a:r>
            <a:r>
              <a:rPr sz="4100" spc="-509" dirty="0">
                <a:solidFill>
                  <a:srgbClr val="FF40FF"/>
                </a:solidFill>
                <a:latin typeface="Tahoma"/>
                <a:cs typeface="Tahoma"/>
              </a:rPr>
              <a:t> </a:t>
            </a:r>
            <a:r>
              <a:rPr sz="4100" spc="-50" dirty="0">
                <a:solidFill>
                  <a:srgbClr val="FF40FF"/>
                </a:solidFill>
                <a:latin typeface="Tahoma"/>
                <a:cs typeface="Tahoma"/>
              </a:rPr>
              <a:t>area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1977" y="2092859"/>
            <a:ext cx="7792084" cy="1777364"/>
          </a:xfrm>
          <a:custGeom>
            <a:avLst/>
            <a:gdLst/>
            <a:ahLst/>
            <a:cxnLst/>
            <a:rect l="l" t="t" r="r" b="b"/>
            <a:pathLst>
              <a:path w="7792084" h="1777364">
                <a:moveTo>
                  <a:pt x="7791483" y="0"/>
                </a:moveTo>
                <a:lnTo>
                  <a:pt x="0" y="888553"/>
                </a:lnTo>
                <a:lnTo>
                  <a:pt x="7791483" y="1777105"/>
                </a:lnTo>
                <a:lnTo>
                  <a:pt x="7791483" y="0"/>
                </a:lnTo>
                <a:close/>
              </a:path>
            </a:pathLst>
          </a:custGeom>
          <a:solidFill>
            <a:srgbClr val="FF40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611" y="1653295"/>
            <a:ext cx="1073150" cy="9318625"/>
            <a:chOff x="315611" y="1653295"/>
            <a:chExt cx="1073150" cy="9318625"/>
          </a:xfrm>
        </p:grpSpPr>
        <p:sp>
          <p:nvSpPr>
            <p:cNvPr id="3" name="object 3"/>
            <p:cNvSpPr/>
            <p:nvPr/>
          </p:nvSpPr>
          <p:spPr>
            <a:xfrm>
              <a:off x="1300342" y="1676750"/>
              <a:ext cx="0" cy="8888730"/>
            </a:xfrm>
            <a:custGeom>
              <a:avLst/>
              <a:gdLst/>
              <a:ahLst/>
              <a:cxnLst/>
              <a:rect l="l" t="t" r="r" b="b"/>
              <a:pathLst>
                <a:path h="8888730">
                  <a:moveTo>
                    <a:pt x="0" y="0"/>
                  </a:moveTo>
                  <a:lnTo>
                    <a:pt x="0" y="8888609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2387" y="1674236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2387" y="10567872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11340" y="985489"/>
            <a:ext cx="2704465" cy="88455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Define</a:t>
            </a:r>
            <a:r>
              <a:rPr sz="2200" spc="-3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UI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solidFill>
                  <a:srgbClr val="447FB5"/>
                </a:solidFill>
                <a:latin typeface="Courier New"/>
                <a:cs typeface="Courier New"/>
              </a:rPr>
              <a:t>ui </a:t>
            </a:r>
            <a:r>
              <a:rPr sz="2200" spc="-5" dirty="0">
                <a:latin typeface="Courier New"/>
                <a:cs typeface="Courier New"/>
              </a:rPr>
              <a:t>&lt;-</a:t>
            </a:r>
            <a:r>
              <a:rPr sz="2200" spc="-60" dirty="0"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FF9300"/>
                </a:solidFill>
                <a:latin typeface="Courier New"/>
                <a:cs typeface="Courier New"/>
              </a:rPr>
              <a:t>fluidPage(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6199" y="2273407"/>
            <a:ext cx="8731885" cy="1282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900"/>
              </a:lnSpc>
              <a:spcBef>
                <a:spcPts val="10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Sidebar layout with a input and output definitions  </a:t>
            </a:r>
            <a:r>
              <a:rPr sz="2200" spc="-5" dirty="0">
                <a:solidFill>
                  <a:srgbClr val="FF40FF"/>
                </a:solidFill>
                <a:latin typeface="Courier New"/>
                <a:cs typeface="Courier New"/>
              </a:rPr>
              <a:t>sidebarLayout(</a:t>
            </a:r>
            <a:endParaRPr sz="2200">
              <a:latin typeface="Courier New"/>
              <a:cs typeface="Courier New"/>
            </a:endParaRPr>
          </a:p>
          <a:p>
            <a:pPr marL="347345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Inputs: Select variables to</a:t>
            </a:r>
            <a:r>
              <a:rPr sz="2200" spc="-1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plot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1058" y="3540386"/>
            <a:ext cx="7894955" cy="12928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spc="-5" dirty="0">
                <a:solidFill>
                  <a:srgbClr val="005493"/>
                </a:solidFill>
                <a:latin typeface="Courier New"/>
                <a:cs typeface="Courier New"/>
              </a:rPr>
              <a:t>sidebarPanel(</a:t>
            </a:r>
            <a:endParaRPr sz="2200">
              <a:latin typeface="Courier New"/>
              <a:cs typeface="Courier New"/>
            </a:endParaRPr>
          </a:p>
          <a:p>
            <a:pPr marL="347345" marR="5080">
              <a:lnSpc>
                <a:spcPts val="3379"/>
              </a:lnSpc>
              <a:spcBef>
                <a:spcPts val="155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Select variable for y-axis  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selectInput(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2200" spc="-5" dirty="0">
                <a:latin typeface="Courier New"/>
                <a:cs typeface="Courier New"/>
              </a:rPr>
              <a:t>= "y",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"Y-axis:",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1340" y="4807362"/>
            <a:ext cx="14090015" cy="5941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6410" marR="5080">
              <a:lnSpc>
                <a:spcPct val="124900"/>
              </a:lnSpc>
              <a:spcBef>
                <a:spcPts val="100"/>
              </a:spcBef>
            </a:pP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choices </a:t>
            </a:r>
            <a:r>
              <a:rPr sz="2200" spc="-5" dirty="0">
                <a:latin typeface="Courier New"/>
                <a:cs typeface="Courier New"/>
              </a:rPr>
              <a:t>= c("Age", "Poverty", "Pulse", "AlcoholYear", "BPSysAve"), 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selected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"BPSysAve"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  <a:p>
            <a:pPr marL="1017269" marR="5530215">
              <a:lnSpc>
                <a:spcPct val="124900"/>
              </a:lnSpc>
              <a:spcBef>
                <a:spcPts val="85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Select variable for x-axis  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selectInput(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2200" spc="-5" dirty="0">
                <a:latin typeface="Courier New"/>
                <a:cs typeface="Courier New"/>
              </a:rPr>
              <a:t>= "x",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"X-axis:",</a:t>
            </a:r>
            <a:endParaRPr sz="2200">
              <a:latin typeface="Courier New"/>
              <a:cs typeface="Courier New"/>
            </a:endParaRPr>
          </a:p>
          <a:p>
            <a:pPr marL="3026410" marR="5080">
              <a:lnSpc>
                <a:spcPct val="124900"/>
              </a:lnSpc>
              <a:spcBef>
                <a:spcPts val="80"/>
              </a:spcBef>
            </a:pP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choices </a:t>
            </a:r>
            <a:r>
              <a:rPr sz="2200" spc="-5" dirty="0">
                <a:latin typeface="Courier New"/>
                <a:cs typeface="Courier New"/>
              </a:rPr>
              <a:t>= c("Age", "Poverty", "Pulse", "AlcoholYear", "BPDiaAve"), 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selected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"BPDiaAve"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681990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005493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Courier New"/>
              <a:cs typeface="Courier New"/>
            </a:endParaRPr>
          </a:p>
          <a:p>
            <a:pPr marL="681990" marR="9046210">
              <a:lnSpc>
                <a:spcPct val="128000"/>
              </a:lnSpc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Output: Show</a:t>
            </a:r>
            <a:r>
              <a:rPr sz="2200" spc="-3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scatterplot  </a:t>
            </a:r>
            <a:r>
              <a:rPr sz="2200" spc="-5" dirty="0">
                <a:solidFill>
                  <a:srgbClr val="008F00"/>
                </a:solidFill>
                <a:latin typeface="Courier New"/>
                <a:cs typeface="Courier New"/>
              </a:rPr>
              <a:t>mainPanel(</a:t>
            </a:r>
            <a:endParaRPr sz="2200">
              <a:latin typeface="Courier New"/>
              <a:cs typeface="Courier New"/>
            </a:endParaRPr>
          </a:p>
          <a:p>
            <a:pPr marL="1017269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009193"/>
                </a:solidFill>
                <a:latin typeface="Courier New"/>
                <a:cs typeface="Courier New"/>
              </a:rPr>
              <a:t>plotOutput(</a:t>
            </a:r>
            <a:r>
              <a:rPr sz="2200" spc="-5" dirty="0">
                <a:solidFill>
                  <a:srgbClr val="929000"/>
                </a:solidFill>
                <a:latin typeface="Courier New"/>
                <a:cs typeface="Courier New"/>
              </a:rPr>
              <a:t>outputId </a:t>
            </a:r>
            <a:r>
              <a:rPr sz="2200" spc="-5" dirty="0">
                <a:latin typeface="Courier New"/>
                <a:cs typeface="Courier New"/>
              </a:rPr>
              <a:t>= "scatterplot"</a:t>
            </a:r>
            <a:r>
              <a:rPr sz="2200" spc="-5" dirty="0">
                <a:solidFill>
                  <a:srgbClr val="009193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681990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008F00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347345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solidFill>
                  <a:srgbClr val="FF40FF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2200" spc="-5" dirty="0">
                <a:solidFill>
                  <a:srgbClr val="FF9300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60872" y="3881716"/>
            <a:ext cx="176530" cy="3840479"/>
            <a:chOff x="1860872" y="3881716"/>
            <a:chExt cx="176530" cy="3840479"/>
          </a:xfrm>
        </p:grpSpPr>
        <p:sp>
          <p:nvSpPr>
            <p:cNvPr id="11" name="object 11"/>
            <p:cNvSpPr/>
            <p:nvPr/>
          </p:nvSpPr>
          <p:spPr>
            <a:xfrm>
              <a:off x="1948827" y="3905170"/>
              <a:ext cx="0" cy="3793490"/>
            </a:xfrm>
            <a:custGeom>
              <a:avLst/>
              <a:gdLst/>
              <a:ahLst/>
              <a:cxnLst/>
              <a:rect l="l" t="t" r="r" b="b"/>
              <a:pathLst>
                <a:path h="3793490">
                  <a:moveTo>
                    <a:pt x="0" y="0"/>
                  </a:moveTo>
                  <a:lnTo>
                    <a:pt x="0" y="3793304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60872" y="3902658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60872" y="7700987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276756" y="2936101"/>
            <a:ext cx="6276340" cy="1762125"/>
          </a:xfrm>
          <a:prstGeom prst="rect">
            <a:avLst/>
          </a:prstGeom>
          <a:ln w="20941">
            <a:solidFill>
              <a:srgbClr val="005493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41605" marR="128905" algn="ctr">
              <a:lnSpc>
                <a:spcPts val="4290"/>
              </a:lnSpc>
              <a:spcBef>
                <a:spcPts val="160"/>
              </a:spcBef>
            </a:pPr>
            <a:r>
              <a:rPr sz="3100" spc="5" dirty="0">
                <a:solidFill>
                  <a:srgbClr val="005493"/>
                </a:solidFill>
                <a:latin typeface="Arial"/>
                <a:cs typeface="Arial"/>
              </a:rPr>
              <a:t>Create </a:t>
            </a:r>
            <a:r>
              <a:rPr sz="3100" spc="-100" dirty="0">
                <a:solidFill>
                  <a:srgbClr val="005493"/>
                </a:solidFill>
                <a:latin typeface="Arial"/>
                <a:cs typeface="Arial"/>
              </a:rPr>
              <a:t>a </a:t>
            </a:r>
            <a:r>
              <a:rPr sz="3100" spc="20" dirty="0">
                <a:solidFill>
                  <a:srgbClr val="005493"/>
                </a:solidFill>
                <a:latin typeface="Arial"/>
                <a:cs typeface="Arial"/>
              </a:rPr>
              <a:t>sidebar </a:t>
            </a:r>
            <a:r>
              <a:rPr sz="3100" spc="35" dirty="0">
                <a:solidFill>
                  <a:srgbClr val="005493"/>
                </a:solidFill>
                <a:latin typeface="Arial"/>
                <a:cs typeface="Arial"/>
              </a:rPr>
              <a:t>panel </a:t>
            </a:r>
            <a:r>
              <a:rPr sz="3100" spc="50" dirty="0">
                <a:solidFill>
                  <a:srgbClr val="005493"/>
                </a:solidFill>
                <a:latin typeface="Arial"/>
                <a:cs typeface="Arial"/>
              </a:rPr>
              <a:t>containing  </a:t>
            </a:r>
            <a:r>
              <a:rPr sz="3100" b="1" spc="5" dirty="0">
                <a:solidFill>
                  <a:srgbClr val="005493"/>
                </a:solidFill>
                <a:latin typeface="Arial"/>
                <a:cs typeface="Arial"/>
              </a:rPr>
              <a:t>input </a:t>
            </a:r>
            <a:r>
              <a:rPr sz="3100" spc="25" dirty="0">
                <a:solidFill>
                  <a:srgbClr val="005493"/>
                </a:solidFill>
                <a:latin typeface="Arial"/>
                <a:cs typeface="Arial"/>
              </a:rPr>
              <a:t>controls </a:t>
            </a:r>
            <a:r>
              <a:rPr sz="3100" spc="65" dirty="0">
                <a:solidFill>
                  <a:srgbClr val="005493"/>
                </a:solidFill>
                <a:latin typeface="Arial"/>
                <a:cs typeface="Arial"/>
              </a:rPr>
              <a:t>that </a:t>
            </a:r>
            <a:r>
              <a:rPr sz="3100" spc="-40" dirty="0">
                <a:solidFill>
                  <a:srgbClr val="005493"/>
                </a:solidFill>
                <a:latin typeface="Arial"/>
                <a:cs typeface="Arial"/>
              </a:rPr>
              <a:t>can </a:t>
            </a:r>
            <a:r>
              <a:rPr sz="3100" spc="40" dirty="0">
                <a:solidFill>
                  <a:srgbClr val="005493"/>
                </a:solidFill>
                <a:latin typeface="Arial"/>
                <a:cs typeface="Arial"/>
              </a:rPr>
              <a:t>in </a:t>
            </a:r>
            <a:r>
              <a:rPr sz="3100" spc="65" dirty="0">
                <a:solidFill>
                  <a:srgbClr val="005493"/>
                </a:solidFill>
                <a:latin typeface="Arial"/>
                <a:cs typeface="Arial"/>
              </a:rPr>
              <a:t>turn </a:t>
            </a:r>
            <a:r>
              <a:rPr sz="3100" spc="100" dirty="0">
                <a:solidFill>
                  <a:srgbClr val="005493"/>
                </a:solidFill>
                <a:latin typeface="Arial"/>
                <a:cs typeface="Arial"/>
              </a:rPr>
              <a:t>be  </a:t>
            </a:r>
            <a:r>
              <a:rPr sz="3100" spc="-25" dirty="0">
                <a:solidFill>
                  <a:srgbClr val="005493"/>
                </a:solidFill>
                <a:latin typeface="Arial"/>
                <a:cs typeface="Arial"/>
              </a:rPr>
              <a:t>passed </a:t>
            </a:r>
            <a:r>
              <a:rPr sz="3100" spc="155" dirty="0">
                <a:solidFill>
                  <a:srgbClr val="005493"/>
                </a:solidFill>
                <a:latin typeface="Arial"/>
                <a:cs typeface="Arial"/>
              </a:rPr>
              <a:t>to</a:t>
            </a:r>
            <a:r>
              <a:rPr sz="3100" spc="2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3100" spc="15" dirty="0">
                <a:solidFill>
                  <a:srgbClr val="005493"/>
                </a:solidFill>
                <a:latin typeface="Courier New"/>
                <a:cs typeface="Courier New"/>
              </a:rPr>
              <a:t>sidebarLayout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74802" y="2925630"/>
            <a:ext cx="7792084" cy="1777364"/>
          </a:xfrm>
          <a:custGeom>
            <a:avLst/>
            <a:gdLst/>
            <a:ahLst/>
            <a:cxnLst/>
            <a:rect l="l" t="t" r="r" b="b"/>
            <a:pathLst>
              <a:path w="7792084" h="1777364">
                <a:moveTo>
                  <a:pt x="7791483" y="0"/>
                </a:moveTo>
                <a:lnTo>
                  <a:pt x="0" y="888553"/>
                </a:lnTo>
                <a:lnTo>
                  <a:pt x="7791483" y="1777106"/>
                </a:lnTo>
                <a:lnTo>
                  <a:pt x="7791483" y="0"/>
                </a:lnTo>
                <a:close/>
              </a:path>
            </a:pathLst>
          </a:custGeom>
          <a:solidFill>
            <a:srgbClr val="005493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509757" y="3021188"/>
            <a:ext cx="176530" cy="7256780"/>
            <a:chOff x="1509757" y="3021188"/>
            <a:chExt cx="176530" cy="7256780"/>
          </a:xfrm>
        </p:grpSpPr>
        <p:sp>
          <p:nvSpPr>
            <p:cNvPr id="17" name="object 17"/>
            <p:cNvSpPr/>
            <p:nvPr/>
          </p:nvSpPr>
          <p:spPr>
            <a:xfrm>
              <a:off x="1597712" y="3044642"/>
              <a:ext cx="0" cy="7209790"/>
            </a:xfrm>
            <a:custGeom>
              <a:avLst/>
              <a:gdLst/>
              <a:ahLst/>
              <a:cxnLst/>
              <a:rect l="l" t="t" r="r" b="b"/>
              <a:pathLst>
                <a:path h="7209790">
                  <a:moveTo>
                    <a:pt x="0" y="0"/>
                  </a:moveTo>
                  <a:lnTo>
                    <a:pt x="0" y="7209608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09757" y="304213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9757" y="10256764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611" y="1653295"/>
            <a:ext cx="1073150" cy="9318625"/>
            <a:chOff x="315611" y="1653295"/>
            <a:chExt cx="1073150" cy="9318625"/>
          </a:xfrm>
        </p:grpSpPr>
        <p:sp>
          <p:nvSpPr>
            <p:cNvPr id="3" name="object 3"/>
            <p:cNvSpPr/>
            <p:nvPr/>
          </p:nvSpPr>
          <p:spPr>
            <a:xfrm>
              <a:off x="1300342" y="1676750"/>
              <a:ext cx="0" cy="8888730"/>
            </a:xfrm>
            <a:custGeom>
              <a:avLst/>
              <a:gdLst/>
              <a:ahLst/>
              <a:cxnLst/>
              <a:rect l="l" t="t" r="r" b="b"/>
              <a:pathLst>
                <a:path h="8888730">
                  <a:moveTo>
                    <a:pt x="0" y="0"/>
                  </a:moveTo>
                  <a:lnTo>
                    <a:pt x="0" y="8888609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2387" y="1674236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2387" y="10567872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11340" y="985489"/>
            <a:ext cx="14090015" cy="976376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Define</a:t>
            </a:r>
            <a:r>
              <a:rPr sz="2200" spc="-1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UI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solidFill>
                  <a:srgbClr val="447FB5"/>
                </a:solidFill>
                <a:latin typeface="Courier New"/>
                <a:cs typeface="Courier New"/>
              </a:rPr>
              <a:t>ui </a:t>
            </a:r>
            <a:r>
              <a:rPr sz="2200" spc="-5" dirty="0">
                <a:latin typeface="Courier New"/>
                <a:cs typeface="Courier New"/>
              </a:rPr>
              <a:t>&lt;-</a:t>
            </a:r>
            <a:r>
              <a:rPr sz="2200" spc="-65" dirty="0"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FF9300"/>
                </a:solidFill>
                <a:latin typeface="Courier New"/>
                <a:cs typeface="Courier New"/>
              </a:rPr>
              <a:t>fluidPage(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Courier New"/>
              <a:cs typeface="Courier New"/>
            </a:endParaRPr>
          </a:p>
          <a:p>
            <a:pPr marL="347345" marR="5027930">
              <a:lnSpc>
                <a:spcPct val="124900"/>
              </a:lnSpc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Sidebar layout with a input and output definitions  </a:t>
            </a:r>
            <a:r>
              <a:rPr sz="2200" spc="-5" dirty="0">
                <a:solidFill>
                  <a:srgbClr val="FF40FF"/>
                </a:solidFill>
                <a:latin typeface="Courier New"/>
                <a:cs typeface="Courier New"/>
              </a:rPr>
              <a:t>sidebarLayout(</a:t>
            </a:r>
            <a:endParaRPr sz="2200">
              <a:latin typeface="Courier New"/>
              <a:cs typeface="Courier New"/>
            </a:endParaRPr>
          </a:p>
          <a:p>
            <a:pPr marL="681990" marR="7706359">
              <a:lnSpc>
                <a:spcPts val="3379"/>
              </a:lnSpc>
              <a:spcBef>
                <a:spcPts val="155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Inputs: Select variables to plot  </a:t>
            </a:r>
            <a:r>
              <a:rPr sz="2200" spc="-5" dirty="0">
                <a:solidFill>
                  <a:srgbClr val="005493"/>
                </a:solidFill>
                <a:latin typeface="Courier New"/>
                <a:cs typeface="Courier New"/>
              </a:rPr>
              <a:t>sidebarPanel(</a:t>
            </a:r>
            <a:endParaRPr sz="2200">
              <a:latin typeface="Courier New"/>
              <a:cs typeface="Courier New"/>
            </a:endParaRPr>
          </a:p>
          <a:p>
            <a:pPr marL="1017269">
              <a:lnSpc>
                <a:spcPct val="100000"/>
              </a:lnSpc>
              <a:spcBef>
                <a:spcPts val="42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Select variable for</a:t>
            </a:r>
            <a:r>
              <a:rPr sz="2200" spc="-1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y-axis</a:t>
            </a:r>
            <a:endParaRPr sz="2200">
              <a:latin typeface="Courier New"/>
              <a:cs typeface="Courier New"/>
            </a:endParaRPr>
          </a:p>
          <a:p>
            <a:pPr marL="1017269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selectInput(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2200" spc="-5" dirty="0">
                <a:latin typeface="Courier New"/>
                <a:cs typeface="Courier New"/>
              </a:rPr>
              <a:t>= "y",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2200" spc="-5" dirty="0">
                <a:latin typeface="Courier New"/>
                <a:cs typeface="Courier New"/>
              </a:rPr>
              <a:t>= "Y-axis:",</a:t>
            </a:r>
            <a:endParaRPr sz="2200">
              <a:latin typeface="Courier New"/>
              <a:cs typeface="Courier New"/>
            </a:endParaRPr>
          </a:p>
          <a:p>
            <a:pPr marL="3026410" marR="5080">
              <a:lnSpc>
                <a:spcPct val="124900"/>
              </a:lnSpc>
            </a:pP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choices </a:t>
            </a:r>
            <a:r>
              <a:rPr sz="2200" spc="-5" dirty="0">
                <a:latin typeface="Courier New"/>
                <a:cs typeface="Courier New"/>
              </a:rPr>
              <a:t>= c("Age", "Poverty", "Pulse", "AlcoholYear", "BPSysAve"), 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selected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"BPSysAve"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  <a:p>
            <a:pPr marL="1017269" marR="5530215">
              <a:lnSpc>
                <a:spcPct val="124900"/>
              </a:lnSpc>
              <a:spcBef>
                <a:spcPts val="85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Select variable for x-axis  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selectInput(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2200" spc="-5" dirty="0">
                <a:latin typeface="Courier New"/>
                <a:cs typeface="Courier New"/>
              </a:rPr>
              <a:t>= "x",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"X-axis:",</a:t>
            </a:r>
            <a:endParaRPr sz="2200">
              <a:latin typeface="Courier New"/>
              <a:cs typeface="Courier New"/>
            </a:endParaRPr>
          </a:p>
          <a:p>
            <a:pPr marL="3026410" marR="5080">
              <a:lnSpc>
                <a:spcPct val="124900"/>
              </a:lnSpc>
              <a:spcBef>
                <a:spcPts val="80"/>
              </a:spcBef>
            </a:pP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choices </a:t>
            </a:r>
            <a:r>
              <a:rPr sz="2200" spc="-5" dirty="0">
                <a:latin typeface="Courier New"/>
                <a:cs typeface="Courier New"/>
              </a:rPr>
              <a:t>= c("Age", "Poverty", "Pulse", "AlcoholYear", "BPDiaAve"),  </a:t>
            </a:r>
            <a:r>
              <a:rPr sz="2200" spc="-5" dirty="0">
                <a:solidFill>
                  <a:srgbClr val="0096FF"/>
                </a:solidFill>
                <a:latin typeface="Courier New"/>
                <a:cs typeface="Courier New"/>
              </a:rPr>
              <a:t>selected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"BPDiaAve"</a:t>
            </a:r>
            <a:r>
              <a:rPr sz="220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681990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005493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Courier New"/>
              <a:cs typeface="Courier New"/>
            </a:endParaRPr>
          </a:p>
          <a:p>
            <a:pPr marL="681990" marR="9046210">
              <a:lnSpc>
                <a:spcPct val="128000"/>
              </a:lnSpc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Output: Show</a:t>
            </a:r>
            <a:r>
              <a:rPr sz="2200" spc="-3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scatterplot  </a:t>
            </a:r>
            <a:r>
              <a:rPr sz="2200" spc="-5" dirty="0">
                <a:solidFill>
                  <a:srgbClr val="008F00"/>
                </a:solidFill>
                <a:latin typeface="Courier New"/>
                <a:cs typeface="Courier New"/>
              </a:rPr>
              <a:t>mainPanel(</a:t>
            </a:r>
            <a:endParaRPr sz="2200">
              <a:latin typeface="Courier New"/>
              <a:cs typeface="Courier New"/>
            </a:endParaRPr>
          </a:p>
          <a:p>
            <a:pPr marL="1017269">
              <a:lnSpc>
                <a:spcPct val="100000"/>
              </a:lnSpc>
              <a:spcBef>
                <a:spcPts val="655"/>
              </a:spcBef>
            </a:pPr>
            <a:r>
              <a:rPr sz="2200" spc="-5" dirty="0">
                <a:solidFill>
                  <a:srgbClr val="009193"/>
                </a:solidFill>
                <a:latin typeface="Courier New"/>
                <a:cs typeface="Courier New"/>
              </a:rPr>
              <a:t>plotOutput(</a:t>
            </a:r>
            <a:r>
              <a:rPr sz="2200" spc="-5" dirty="0">
                <a:solidFill>
                  <a:srgbClr val="929000"/>
                </a:solidFill>
                <a:latin typeface="Courier New"/>
                <a:cs typeface="Courier New"/>
              </a:rPr>
              <a:t>outputId </a:t>
            </a:r>
            <a:r>
              <a:rPr sz="2200" spc="-5" dirty="0">
                <a:latin typeface="Courier New"/>
                <a:cs typeface="Courier New"/>
              </a:rPr>
              <a:t>= "scatterplot"</a:t>
            </a:r>
            <a:r>
              <a:rPr sz="2200" spc="-5" dirty="0">
                <a:solidFill>
                  <a:srgbClr val="009193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681990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008F00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347345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solidFill>
                  <a:srgbClr val="FF40FF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FF9300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059502" y="3757303"/>
            <a:ext cx="7972425" cy="7476490"/>
            <a:chOff x="10059502" y="3757303"/>
            <a:chExt cx="7972425" cy="7476490"/>
          </a:xfrm>
        </p:grpSpPr>
        <p:sp>
          <p:nvSpPr>
            <p:cNvPr id="8" name="object 8"/>
            <p:cNvSpPr/>
            <p:nvPr/>
          </p:nvSpPr>
          <p:spPr>
            <a:xfrm>
              <a:off x="10059492" y="3814184"/>
              <a:ext cx="1984375" cy="4810125"/>
            </a:xfrm>
            <a:custGeom>
              <a:avLst/>
              <a:gdLst/>
              <a:ahLst/>
              <a:cxnLst/>
              <a:rect l="l" t="t" r="r" b="b"/>
              <a:pathLst>
                <a:path w="1984375" h="4810125">
                  <a:moveTo>
                    <a:pt x="1969490" y="0"/>
                  </a:moveTo>
                  <a:lnTo>
                    <a:pt x="14478" y="888555"/>
                  </a:lnTo>
                  <a:lnTo>
                    <a:pt x="1969490" y="1777111"/>
                  </a:lnTo>
                  <a:lnTo>
                    <a:pt x="1969490" y="0"/>
                  </a:lnTo>
                  <a:close/>
                </a:path>
                <a:path w="1984375" h="4810125">
                  <a:moveTo>
                    <a:pt x="1983968" y="4809528"/>
                  </a:moveTo>
                  <a:lnTo>
                    <a:pt x="1971649" y="1777111"/>
                  </a:lnTo>
                  <a:lnTo>
                    <a:pt x="0" y="2220557"/>
                  </a:lnTo>
                  <a:lnTo>
                    <a:pt x="1983968" y="4809528"/>
                  </a:lnTo>
                  <a:close/>
                </a:path>
              </a:pathLst>
            </a:custGeom>
            <a:solidFill>
              <a:srgbClr val="0433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24063" y="3757303"/>
              <a:ext cx="6007320" cy="74762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860872" y="3881716"/>
            <a:ext cx="176530" cy="3840479"/>
            <a:chOff x="1860872" y="3881716"/>
            <a:chExt cx="176530" cy="3840479"/>
          </a:xfrm>
        </p:grpSpPr>
        <p:sp>
          <p:nvSpPr>
            <p:cNvPr id="11" name="object 11"/>
            <p:cNvSpPr/>
            <p:nvPr/>
          </p:nvSpPr>
          <p:spPr>
            <a:xfrm>
              <a:off x="1948827" y="3905170"/>
              <a:ext cx="0" cy="3793490"/>
            </a:xfrm>
            <a:custGeom>
              <a:avLst/>
              <a:gdLst/>
              <a:ahLst/>
              <a:cxnLst/>
              <a:rect l="l" t="t" r="r" b="b"/>
              <a:pathLst>
                <a:path h="3793490">
                  <a:moveTo>
                    <a:pt x="0" y="0"/>
                  </a:moveTo>
                  <a:lnTo>
                    <a:pt x="0" y="3793304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60872" y="3902658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60872" y="7700987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509757" y="3021188"/>
            <a:ext cx="176530" cy="7256780"/>
            <a:chOff x="1509757" y="3021188"/>
            <a:chExt cx="176530" cy="7256780"/>
          </a:xfrm>
        </p:grpSpPr>
        <p:sp>
          <p:nvSpPr>
            <p:cNvPr id="15" name="object 15"/>
            <p:cNvSpPr/>
            <p:nvPr/>
          </p:nvSpPr>
          <p:spPr>
            <a:xfrm>
              <a:off x="1597712" y="3044642"/>
              <a:ext cx="0" cy="7209790"/>
            </a:xfrm>
            <a:custGeom>
              <a:avLst/>
              <a:gdLst/>
              <a:ahLst/>
              <a:cxnLst/>
              <a:rect l="l" t="t" r="r" b="b"/>
              <a:pathLst>
                <a:path h="7209790">
                  <a:moveTo>
                    <a:pt x="0" y="0"/>
                  </a:moveTo>
                  <a:lnTo>
                    <a:pt x="0" y="7209608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09757" y="304213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09757" y="10256764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611" y="1653295"/>
            <a:ext cx="1073150" cy="9318625"/>
            <a:chOff x="315611" y="1653295"/>
            <a:chExt cx="1073150" cy="9318625"/>
          </a:xfrm>
        </p:grpSpPr>
        <p:sp>
          <p:nvSpPr>
            <p:cNvPr id="3" name="object 3"/>
            <p:cNvSpPr/>
            <p:nvPr/>
          </p:nvSpPr>
          <p:spPr>
            <a:xfrm>
              <a:off x="1300342" y="1676750"/>
              <a:ext cx="0" cy="8888730"/>
            </a:xfrm>
            <a:custGeom>
              <a:avLst/>
              <a:gdLst/>
              <a:ahLst/>
              <a:cxnLst/>
              <a:rect l="l" t="t" r="r" b="b"/>
              <a:pathLst>
                <a:path h="8888730">
                  <a:moveTo>
                    <a:pt x="0" y="0"/>
                  </a:moveTo>
                  <a:lnTo>
                    <a:pt x="0" y="8888609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2387" y="1674236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2387" y="10567872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11340" y="985489"/>
            <a:ext cx="9067165" cy="341820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Define</a:t>
            </a:r>
            <a:r>
              <a:rPr sz="2200" spc="-1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UI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solidFill>
                  <a:srgbClr val="447FB5"/>
                </a:solidFill>
                <a:latin typeface="Courier New"/>
                <a:cs typeface="Courier New"/>
              </a:rPr>
              <a:t>ui </a:t>
            </a:r>
            <a:r>
              <a:rPr sz="2200" spc="-5" dirty="0">
                <a:latin typeface="Courier New"/>
                <a:cs typeface="Courier New"/>
              </a:rPr>
              <a:t>&lt;-</a:t>
            </a:r>
            <a:r>
              <a:rPr sz="2200" spc="-65" dirty="0"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FF9300"/>
                </a:solidFill>
                <a:latin typeface="Courier New"/>
                <a:cs typeface="Courier New"/>
              </a:rPr>
              <a:t>fluidPage(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Courier New"/>
              <a:cs typeface="Courier New"/>
            </a:endParaRPr>
          </a:p>
          <a:p>
            <a:pPr marL="347345" marR="5080">
              <a:lnSpc>
                <a:spcPct val="124900"/>
              </a:lnSpc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Sidebar layout with a input and output definitions  </a:t>
            </a:r>
            <a:r>
              <a:rPr sz="2200" spc="-5" dirty="0">
                <a:solidFill>
                  <a:srgbClr val="FF40FF"/>
                </a:solidFill>
                <a:latin typeface="Courier New"/>
                <a:cs typeface="Courier New"/>
              </a:rPr>
              <a:t>sidebarLayout(</a:t>
            </a:r>
            <a:endParaRPr sz="2200">
              <a:latin typeface="Courier New"/>
              <a:cs typeface="Courier New"/>
            </a:endParaRPr>
          </a:p>
          <a:p>
            <a:pPr marL="681990" marR="2683510">
              <a:lnSpc>
                <a:spcPts val="3379"/>
              </a:lnSpc>
              <a:spcBef>
                <a:spcPts val="155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Inputs: Select variables to plot  </a:t>
            </a:r>
            <a:r>
              <a:rPr sz="2200" spc="-5" dirty="0">
                <a:solidFill>
                  <a:srgbClr val="005493"/>
                </a:solidFill>
                <a:latin typeface="Courier New"/>
                <a:cs typeface="Courier New"/>
              </a:rPr>
              <a:t>sidebarPanel(</a:t>
            </a:r>
            <a:endParaRPr sz="2200">
              <a:latin typeface="Courier New"/>
              <a:cs typeface="Courier New"/>
            </a:endParaRPr>
          </a:p>
          <a:p>
            <a:pPr marL="1017269">
              <a:lnSpc>
                <a:spcPct val="100000"/>
              </a:lnSpc>
              <a:spcBef>
                <a:spcPts val="42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Select variable for</a:t>
            </a:r>
            <a:r>
              <a:rPr sz="2200" spc="-1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y-axis</a:t>
            </a:r>
            <a:endParaRPr sz="2200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2008" y="4489668"/>
          <a:ext cx="13458190" cy="2884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635">
                <a:tc>
                  <a:txBody>
                    <a:bodyPr/>
                    <a:lstStyle/>
                    <a:p>
                      <a:pPr marL="366395">
                        <a:lnSpc>
                          <a:spcPts val="2600"/>
                        </a:lnSpc>
                      </a:pPr>
                      <a:r>
                        <a:rPr sz="2200" spc="-5" dirty="0">
                          <a:solidFill>
                            <a:srgbClr val="0433FF"/>
                          </a:solidFill>
                          <a:latin typeface="Courier New"/>
                          <a:cs typeface="Courier New"/>
                        </a:rPr>
                        <a:t>selectInput(</a:t>
                      </a:r>
                      <a:r>
                        <a:rPr sz="2200" spc="-5" dirty="0">
                          <a:solidFill>
                            <a:srgbClr val="0096FF"/>
                          </a:solidFill>
                          <a:latin typeface="Courier New"/>
                          <a:cs typeface="Courier New"/>
                        </a:rPr>
                        <a:t>inputId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= "y", </a:t>
                      </a:r>
                      <a:r>
                        <a:rPr sz="2200" spc="-5" dirty="0">
                          <a:solidFill>
                            <a:srgbClr val="0096FF"/>
                          </a:solidFill>
                          <a:latin typeface="Courier New"/>
                          <a:cs typeface="Courier New"/>
                        </a:rPr>
                        <a:t>label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22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"Y-axis:",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  <a:p>
                      <a:pPr marL="23755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200" spc="-5" dirty="0">
                          <a:solidFill>
                            <a:srgbClr val="0096FF"/>
                          </a:solidFill>
                          <a:latin typeface="Courier New"/>
                          <a:cs typeface="Courier New"/>
                        </a:rPr>
                        <a:t>choices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= c("Age", "Poverty",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"Pulse",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"AlcoholYear",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1435" algn="ctr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"BPSysAve"),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pPr marR="211454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5" dirty="0">
                          <a:solidFill>
                            <a:srgbClr val="0096FF"/>
                          </a:solidFill>
                          <a:latin typeface="Courier New"/>
                          <a:cs typeface="Courier New"/>
                        </a:rPr>
                        <a:t>selected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2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"BPSysAve"</a:t>
                      </a:r>
                      <a:r>
                        <a:rPr sz="2200" spc="-5" dirty="0">
                          <a:solidFill>
                            <a:srgbClr val="0433FF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141"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200" spc="-5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# Select variable for</a:t>
                      </a:r>
                      <a:r>
                        <a:rPr sz="2200" spc="-1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x-axis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  <a:p>
                      <a:pPr marL="36639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200" spc="-5" dirty="0">
                          <a:solidFill>
                            <a:srgbClr val="0433FF"/>
                          </a:solidFill>
                          <a:latin typeface="Courier New"/>
                          <a:cs typeface="Courier New"/>
                        </a:rPr>
                        <a:t>selectInput(</a:t>
                      </a:r>
                      <a:r>
                        <a:rPr sz="2200" spc="-5" dirty="0">
                          <a:solidFill>
                            <a:srgbClr val="0096FF"/>
                          </a:solidFill>
                          <a:latin typeface="Courier New"/>
                          <a:cs typeface="Courier New"/>
                        </a:rPr>
                        <a:t>inputId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= "x", </a:t>
                      </a:r>
                      <a:r>
                        <a:rPr sz="2200" spc="-5" dirty="0">
                          <a:solidFill>
                            <a:srgbClr val="0096FF"/>
                          </a:solidFill>
                          <a:latin typeface="Courier New"/>
                          <a:cs typeface="Courier New"/>
                        </a:rPr>
                        <a:t>label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22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"X-axis:",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8870">
                <a:tc>
                  <a:txBody>
                    <a:bodyPr/>
                    <a:lstStyle/>
                    <a:p>
                      <a:pPr marL="23755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200" spc="-5" dirty="0">
                          <a:solidFill>
                            <a:srgbClr val="0096FF"/>
                          </a:solidFill>
                          <a:latin typeface="Courier New"/>
                          <a:cs typeface="Courier New"/>
                        </a:rPr>
                        <a:t>choices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= c("Age", "Poverty",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"Pulse",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  <a:p>
                      <a:pPr marL="237553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200" spc="-5" dirty="0">
                          <a:solidFill>
                            <a:srgbClr val="0096FF"/>
                          </a:solidFill>
                          <a:latin typeface="Courier New"/>
                          <a:cs typeface="Courier New"/>
                        </a:rPr>
                        <a:t>selected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2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"BPDiaAve"</a:t>
                      </a:r>
                      <a:r>
                        <a:rPr sz="2200" spc="-5" dirty="0">
                          <a:solidFill>
                            <a:srgbClr val="0433FF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"AlcoholYear",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"BPDiaAve"),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081058" y="7425293"/>
            <a:ext cx="360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5493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3758" y="8178988"/>
            <a:ext cx="6362700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001520">
              <a:lnSpc>
                <a:spcPct val="128000"/>
              </a:lnSpc>
              <a:spcBef>
                <a:spcPts val="100"/>
              </a:spcBef>
            </a:pP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# Output: Show</a:t>
            </a:r>
            <a:r>
              <a:rPr sz="2200" spc="-3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29292"/>
                </a:solidFill>
                <a:latin typeface="Courier New"/>
                <a:cs typeface="Courier New"/>
              </a:rPr>
              <a:t>scatterplot  </a:t>
            </a:r>
            <a:r>
              <a:rPr sz="2200" spc="-5" dirty="0">
                <a:solidFill>
                  <a:srgbClr val="008F00"/>
                </a:solidFill>
                <a:latin typeface="Courier New"/>
                <a:cs typeface="Courier New"/>
              </a:rPr>
              <a:t>mainPanel(</a:t>
            </a:r>
            <a:endParaRPr sz="2200">
              <a:latin typeface="Courier New"/>
              <a:cs typeface="Courier New"/>
            </a:endParaRPr>
          </a:p>
          <a:p>
            <a:pPr marL="334645">
              <a:lnSpc>
                <a:spcPct val="100000"/>
              </a:lnSpc>
              <a:spcBef>
                <a:spcPts val="660"/>
              </a:spcBef>
            </a:pPr>
            <a:r>
              <a:rPr sz="2200" spc="-5" dirty="0">
                <a:solidFill>
                  <a:srgbClr val="009193"/>
                </a:solidFill>
                <a:latin typeface="Courier New"/>
                <a:cs typeface="Courier New"/>
              </a:rPr>
              <a:t>plotOutput(</a:t>
            </a:r>
            <a:r>
              <a:rPr sz="2200" spc="-5" dirty="0">
                <a:solidFill>
                  <a:srgbClr val="929000"/>
                </a:solidFill>
                <a:latin typeface="Courier New"/>
                <a:cs typeface="Courier New"/>
              </a:rPr>
              <a:t>outputId </a:t>
            </a:r>
            <a:r>
              <a:rPr sz="2200" spc="-5" dirty="0">
                <a:latin typeface="Courier New"/>
                <a:cs typeface="Courier New"/>
              </a:rPr>
              <a:t>=</a:t>
            </a:r>
            <a:r>
              <a:rPr sz="220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"scatterplot"</a:t>
            </a:r>
            <a:r>
              <a:rPr sz="2200" spc="-5" dirty="0">
                <a:solidFill>
                  <a:srgbClr val="009193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3758" y="9540412"/>
            <a:ext cx="167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8F00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6199" y="9969718"/>
            <a:ext cx="193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40FF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11340" y="10388554"/>
            <a:ext cx="193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9300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60872" y="8851562"/>
            <a:ext cx="176530" cy="922019"/>
            <a:chOff x="1860872" y="8851562"/>
            <a:chExt cx="176530" cy="922019"/>
          </a:xfrm>
        </p:grpSpPr>
        <p:sp>
          <p:nvSpPr>
            <p:cNvPr id="14" name="object 14"/>
            <p:cNvSpPr/>
            <p:nvPr/>
          </p:nvSpPr>
          <p:spPr>
            <a:xfrm>
              <a:off x="1948827" y="8875016"/>
              <a:ext cx="0" cy="875030"/>
            </a:xfrm>
            <a:custGeom>
              <a:avLst/>
              <a:gdLst/>
              <a:ahLst/>
              <a:cxnLst/>
              <a:rect l="l" t="t" r="r" b="b"/>
              <a:pathLst>
                <a:path h="875029">
                  <a:moveTo>
                    <a:pt x="0" y="0"/>
                  </a:moveTo>
                  <a:lnTo>
                    <a:pt x="0" y="874528"/>
                  </a:lnTo>
                </a:path>
              </a:pathLst>
            </a:custGeom>
            <a:ln w="41883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60872" y="8872503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60872" y="9752058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004513" y="7751573"/>
            <a:ext cx="6254750" cy="2344420"/>
          </a:xfrm>
          <a:prstGeom prst="rect">
            <a:avLst/>
          </a:prstGeom>
          <a:ln w="20941">
            <a:solidFill>
              <a:srgbClr val="4F8F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51765" marR="141605" indent="-5715" algn="ctr">
              <a:lnSpc>
                <a:spcPct val="115199"/>
              </a:lnSpc>
              <a:spcBef>
                <a:spcPts val="100"/>
              </a:spcBef>
            </a:pPr>
            <a:r>
              <a:rPr sz="3100" spc="5" dirty="0">
                <a:solidFill>
                  <a:srgbClr val="4F8F00"/>
                </a:solidFill>
                <a:latin typeface="Arial"/>
                <a:cs typeface="Arial"/>
              </a:rPr>
              <a:t>Create </a:t>
            </a:r>
            <a:r>
              <a:rPr sz="3100" spc="-100" dirty="0">
                <a:solidFill>
                  <a:srgbClr val="4F8F00"/>
                </a:solidFill>
                <a:latin typeface="Arial"/>
                <a:cs typeface="Arial"/>
              </a:rPr>
              <a:t>a </a:t>
            </a:r>
            <a:r>
              <a:rPr sz="3100" spc="15" dirty="0">
                <a:solidFill>
                  <a:srgbClr val="4F8F00"/>
                </a:solidFill>
                <a:latin typeface="Arial"/>
                <a:cs typeface="Arial"/>
              </a:rPr>
              <a:t>main </a:t>
            </a:r>
            <a:r>
              <a:rPr sz="3100" spc="35" dirty="0">
                <a:solidFill>
                  <a:srgbClr val="4F8F00"/>
                </a:solidFill>
                <a:latin typeface="Arial"/>
                <a:cs typeface="Arial"/>
              </a:rPr>
              <a:t>panel </a:t>
            </a:r>
            <a:r>
              <a:rPr sz="3100" spc="50" dirty="0">
                <a:solidFill>
                  <a:srgbClr val="4F8F00"/>
                </a:solidFill>
                <a:latin typeface="Arial"/>
                <a:cs typeface="Arial"/>
              </a:rPr>
              <a:t>containing  </a:t>
            </a:r>
            <a:r>
              <a:rPr sz="3100" b="1" spc="45" dirty="0">
                <a:solidFill>
                  <a:srgbClr val="4F8F00"/>
                </a:solidFill>
                <a:latin typeface="Arial"/>
                <a:cs typeface="Arial"/>
              </a:rPr>
              <a:t>output </a:t>
            </a:r>
            <a:r>
              <a:rPr sz="3100" spc="20" dirty="0">
                <a:solidFill>
                  <a:srgbClr val="4F8F00"/>
                </a:solidFill>
                <a:latin typeface="Arial"/>
                <a:cs typeface="Arial"/>
              </a:rPr>
              <a:t>elements </a:t>
            </a:r>
            <a:r>
              <a:rPr sz="3100" spc="65" dirty="0">
                <a:solidFill>
                  <a:srgbClr val="4F8F00"/>
                </a:solidFill>
                <a:latin typeface="Arial"/>
                <a:cs typeface="Arial"/>
              </a:rPr>
              <a:t>that </a:t>
            </a:r>
            <a:r>
              <a:rPr sz="3100" spc="125" dirty="0">
                <a:solidFill>
                  <a:srgbClr val="4F8F00"/>
                </a:solidFill>
                <a:latin typeface="Arial"/>
                <a:cs typeface="Arial"/>
              </a:rPr>
              <a:t>get</a:t>
            </a:r>
            <a:r>
              <a:rPr sz="3100" spc="-145" dirty="0">
                <a:solidFill>
                  <a:srgbClr val="4F8F00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F8F00"/>
                </a:solidFill>
                <a:latin typeface="Arial"/>
                <a:cs typeface="Arial"/>
              </a:rPr>
              <a:t>created  </a:t>
            </a:r>
            <a:r>
              <a:rPr sz="3100" spc="40" dirty="0">
                <a:solidFill>
                  <a:srgbClr val="4F8F00"/>
                </a:solidFill>
                <a:latin typeface="Arial"/>
                <a:cs typeface="Arial"/>
              </a:rPr>
              <a:t>in </a:t>
            </a:r>
            <a:r>
              <a:rPr sz="3100" spc="70" dirty="0">
                <a:solidFill>
                  <a:srgbClr val="4F8F00"/>
                </a:solidFill>
                <a:latin typeface="Arial"/>
                <a:cs typeface="Arial"/>
              </a:rPr>
              <a:t>the </a:t>
            </a:r>
            <a:r>
              <a:rPr sz="3100" spc="-35" dirty="0">
                <a:solidFill>
                  <a:srgbClr val="4F8F00"/>
                </a:solidFill>
                <a:latin typeface="Arial"/>
                <a:cs typeface="Arial"/>
              </a:rPr>
              <a:t>server </a:t>
            </a:r>
            <a:r>
              <a:rPr sz="3100" spc="55" dirty="0">
                <a:solidFill>
                  <a:srgbClr val="4F8F00"/>
                </a:solidFill>
                <a:latin typeface="Arial"/>
                <a:cs typeface="Arial"/>
              </a:rPr>
              <a:t>function </a:t>
            </a:r>
            <a:r>
              <a:rPr sz="3100" spc="-40" dirty="0">
                <a:solidFill>
                  <a:srgbClr val="4F8F00"/>
                </a:solidFill>
                <a:latin typeface="Arial"/>
                <a:cs typeface="Arial"/>
              </a:rPr>
              <a:t>can </a:t>
            </a:r>
            <a:r>
              <a:rPr sz="3100" spc="40" dirty="0">
                <a:solidFill>
                  <a:srgbClr val="4F8F00"/>
                </a:solidFill>
                <a:latin typeface="Arial"/>
                <a:cs typeface="Arial"/>
              </a:rPr>
              <a:t>in </a:t>
            </a:r>
            <a:r>
              <a:rPr sz="3100" spc="65" dirty="0">
                <a:solidFill>
                  <a:srgbClr val="4F8F00"/>
                </a:solidFill>
                <a:latin typeface="Arial"/>
                <a:cs typeface="Arial"/>
              </a:rPr>
              <a:t>turn  </a:t>
            </a:r>
            <a:r>
              <a:rPr sz="3100" spc="100" dirty="0">
                <a:solidFill>
                  <a:srgbClr val="4F8F00"/>
                </a:solidFill>
                <a:latin typeface="Arial"/>
                <a:cs typeface="Arial"/>
              </a:rPr>
              <a:t>be </a:t>
            </a:r>
            <a:r>
              <a:rPr sz="3100" spc="-25" dirty="0">
                <a:solidFill>
                  <a:srgbClr val="4F8F00"/>
                </a:solidFill>
                <a:latin typeface="Arial"/>
                <a:cs typeface="Arial"/>
              </a:rPr>
              <a:t>passed </a:t>
            </a:r>
            <a:r>
              <a:rPr sz="3100" spc="155" dirty="0">
                <a:solidFill>
                  <a:srgbClr val="4F8F00"/>
                </a:solidFill>
                <a:latin typeface="Arial"/>
                <a:cs typeface="Arial"/>
              </a:rPr>
              <a:t>to</a:t>
            </a:r>
            <a:r>
              <a:rPr sz="3100" spc="-70" dirty="0">
                <a:solidFill>
                  <a:srgbClr val="4F8F00"/>
                </a:solidFill>
                <a:latin typeface="Arial"/>
                <a:cs typeface="Arial"/>
              </a:rPr>
              <a:t> </a:t>
            </a:r>
            <a:r>
              <a:rPr sz="3100" spc="15" dirty="0">
                <a:solidFill>
                  <a:srgbClr val="4F8F00"/>
                </a:solidFill>
                <a:latin typeface="Courier New"/>
                <a:cs typeface="Courier New"/>
              </a:rPr>
              <a:t>sidebarLayout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02560" y="7741102"/>
            <a:ext cx="7792084" cy="2374265"/>
          </a:xfrm>
          <a:custGeom>
            <a:avLst/>
            <a:gdLst/>
            <a:ahLst/>
            <a:cxnLst/>
            <a:rect l="l" t="t" r="r" b="b"/>
            <a:pathLst>
              <a:path w="7792084" h="2374265">
                <a:moveTo>
                  <a:pt x="7791483" y="0"/>
                </a:moveTo>
                <a:lnTo>
                  <a:pt x="0" y="1186932"/>
                </a:lnTo>
                <a:lnTo>
                  <a:pt x="7791483" y="2373863"/>
                </a:lnTo>
                <a:lnTo>
                  <a:pt x="7791483" y="0"/>
                </a:lnTo>
                <a:close/>
              </a:path>
            </a:pathLst>
          </a:custGeom>
          <a:solidFill>
            <a:srgbClr val="4F8F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860872" y="3881716"/>
            <a:ext cx="176530" cy="3840479"/>
            <a:chOff x="1860872" y="3881716"/>
            <a:chExt cx="176530" cy="3840479"/>
          </a:xfrm>
        </p:grpSpPr>
        <p:sp>
          <p:nvSpPr>
            <p:cNvPr id="20" name="object 20"/>
            <p:cNvSpPr/>
            <p:nvPr/>
          </p:nvSpPr>
          <p:spPr>
            <a:xfrm>
              <a:off x="1948827" y="3905170"/>
              <a:ext cx="0" cy="3793490"/>
            </a:xfrm>
            <a:custGeom>
              <a:avLst/>
              <a:gdLst/>
              <a:ahLst/>
              <a:cxnLst/>
              <a:rect l="l" t="t" r="r" b="b"/>
              <a:pathLst>
                <a:path h="3793490">
                  <a:moveTo>
                    <a:pt x="0" y="0"/>
                  </a:moveTo>
                  <a:lnTo>
                    <a:pt x="0" y="3793304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60872" y="3902658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60872" y="7700987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509757" y="3021188"/>
            <a:ext cx="176530" cy="7256780"/>
            <a:chOff x="1509757" y="3021188"/>
            <a:chExt cx="176530" cy="7256780"/>
          </a:xfrm>
        </p:grpSpPr>
        <p:sp>
          <p:nvSpPr>
            <p:cNvPr id="24" name="object 24"/>
            <p:cNvSpPr/>
            <p:nvPr/>
          </p:nvSpPr>
          <p:spPr>
            <a:xfrm>
              <a:off x="1597712" y="3044642"/>
              <a:ext cx="0" cy="7209790"/>
            </a:xfrm>
            <a:custGeom>
              <a:avLst/>
              <a:gdLst/>
              <a:ahLst/>
              <a:cxnLst/>
              <a:rect l="l" t="t" r="r" b="b"/>
              <a:pathLst>
                <a:path h="7209790">
                  <a:moveTo>
                    <a:pt x="0" y="0"/>
                  </a:moveTo>
                  <a:lnTo>
                    <a:pt x="0" y="7209608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09757" y="304213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09757" y="10256764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92765" y="4883540"/>
            <a:ext cx="367982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80" dirty="0"/>
              <a:t>Ser</a:t>
            </a:r>
            <a:r>
              <a:rPr spc="45" dirty="0"/>
              <a:t>v</a:t>
            </a:r>
            <a:r>
              <a:rPr spc="-60" dirty="0"/>
              <a:t>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C07F-C2AC-C941-BA0F-2BE30957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not cover: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AC0E1-143F-814A-9D2B-743E02450A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84267" y="2637841"/>
            <a:ext cx="4662480" cy="746283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896182-D7A8-BC4D-B068-69574F440BC6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/>
          <a:stretch>
            <a:fillRect/>
          </a:stretch>
        </p:blipFill>
        <p:spPr>
          <a:xfrm>
            <a:off x="6164460" y="2665748"/>
            <a:ext cx="7315994" cy="4865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7CC0B-3196-7643-BA75-053D6B40D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5200" y="2693655"/>
            <a:ext cx="6438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92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2908677"/>
            <a:ext cx="15417800" cy="5523230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850" spc="20" dirty="0">
                <a:latin typeface="Courier New"/>
                <a:cs typeface="Courier New"/>
              </a:rPr>
              <a:t># Define server</a:t>
            </a:r>
            <a:r>
              <a:rPr sz="2850" spc="15" dirty="0">
                <a:latin typeface="Courier New"/>
                <a:cs typeface="Courier New"/>
              </a:rPr>
              <a:t> </a:t>
            </a:r>
            <a:r>
              <a:rPr sz="2850" spc="20" dirty="0">
                <a:latin typeface="Courier New"/>
                <a:cs typeface="Courier New"/>
              </a:rPr>
              <a:t>function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850" spc="20" dirty="0">
                <a:latin typeface="Courier New"/>
                <a:cs typeface="Courier New"/>
              </a:rPr>
              <a:t>server &lt;- function(input, output)</a:t>
            </a:r>
            <a:r>
              <a:rPr sz="2850" spc="10" dirty="0">
                <a:latin typeface="Courier New"/>
                <a:cs typeface="Courier New"/>
              </a:rPr>
              <a:t> </a:t>
            </a:r>
            <a:r>
              <a:rPr sz="2850" spc="20" dirty="0">
                <a:latin typeface="Courier New"/>
                <a:cs typeface="Courier New"/>
              </a:rPr>
              <a:t>{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200">
              <a:latin typeface="Courier New"/>
              <a:cs typeface="Courier New"/>
            </a:endParaRPr>
          </a:p>
          <a:p>
            <a:pPr marL="452120" marR="5080">
              <a:lnSpc>
                <a:spcPct val="142200"/>
              </a:lnSpc>
            </a:pPr>
            <a:r>
              <a:rPr sz="2850" spc="20" dirty="0">
                <a:latin typeface="Courier New"/>
                <a:cs typeface="Courier New"/>
              </a:rPr>
              <a:t># Create the scatterplot object the plotOutput function is</a:t>
            </a:r>
            <a:r>
              <a:rPr sz="2850" spc="-15" dirty="0">
                <a:latin typeface="Courier New"/>
                <a:cs typeface="Courier New"/>
              </a:rPr>
              <a:t> </a:t>
            </a:r>
            <a:r>
              <a:rPr sz="2850" spc="20" dirty="0">
                <a:latin typeface="Courier New"/>
                <a:cs typeface="Courier New"/>
              </a:rPr>
              <a:t>expecting  output$scatterplot &lt;-</a:t>
            </a:r>
            <a:r>
              <a:rPr sz="2850" spc="15" dirty="0">
                <a:latin typeface="Courier New"/>
                <a:cs typeface="Courier New"/>
              </a:rPr>
              <a:t> </a:t>
            </a:r>
            <a:r>
              <a:rPr sz="2850" spc="20" dirty="0">
                <a:latin typeface="Courier New"/>
                <a:cs typeface="Courier New"/>
              </a:rPr>
              <a:t>renderPlot({</a:t>
            </a:r>
            <a:endParaRPr sz="2850">
              <a:latin typeface="Courier New"/>
              <a:cs typeface="Courier New"/>
            </a:endParaRPr>
          </a:p>
          <a:p>
            <a:pPr marL="1331595" marR="1104265" indent="-440055">
              <a:lnSpc>
                <a:spcPct val="139800"/>
              </a:lnSpc>
            </a:pPr>
            <a:r>
              <a:rPr sz="2850" spc="20" dirty="0">
                <a:latin typeface="Courier New"/>
                <a:cs typeface="Courier New"/>
              </a:rPr>
              <a:t>ggplot(data = NHANES, aes_string(x = input$x, y = input$y))</a:t>
            </a:r>
            <a:r>
              <a:rPr sz="2850" spc="-25" dirty="0">
                <a:latin typeface="Courier New"/>
                <a:cs typeface="Courier New"/>
              </a:rPr>
              <a:t> </a:t>
            </a:r>
            <a:r>
              <a:rPr sz="2850" spc="20" dirty="0">
                <a:latin typeface="Courier New"/>
                <a:cs typeface="Courier New"/>
              </a:rPr>
              <a:t>+  geom_point()</a:t>
            </a:r>
            <a:endParaRPr sz="2850">
              <a:latin typeface="Courier New"/>
              <a:cs typeface="Courier New"/>
            </a:endParaRPr>
          </a:p>
          <a:p>
            <a:pPr marL="452120">
              <a:lnSpc>
                <a:spcPct val="100000"/>
              </a:lnSpc>
              <a:spcBef>
                <a:spcPts val="1445"/>
              </a:spcBef>
            </a:pPr>
            <a:r>
              <a:rPr sz="2850" spc="20" dirty="0">
                <a:latin typeface="Courier New"/>
                <a:cs typeface="Courier New"/>
              </a:rPr>
              <a:t>})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850" spc="20" dirty="0">
                <a:latin typeface="Courier New"/>
                <a:cs typeface="Courier New"/>
              </a:rPr>
              <a:t>}</a:t>
            </a:r>
            <a:endParaRPr sz="2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2908677"/>
            <a:ext cx="7721600" cy="1240155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# Define server</a:t>
            </a:r>
            <a:r>
              <a:rPr sz="285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function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850" spc="20" dirty="0">
                <a:solidFill>
                  <a:srgbClr val="447FB5"/>
                </a:solidFill>
                <a:latin typeface="Courier New"/>
                <a:cs typeface="Courier New"/>
              </a:rPr>
              <a:t>server </a:t>
            </a:r>
            <a:r>
              <a:rPr sz="2850" spc="20" dirty="0">
                <a:latin typeface="Courier New"/>
                <a:cs typeface="Courier New"/>
              </a:rPr>
              <a:t>&lt;- </a:t>
            </a:r>
            <a:r>
              <a:rPr sz="2850" spc="20" dirty="0">
                <a:solidFill>
                  <a:srgbClr val="FF9300"/>
                </a:solidFill>
                <a:latin typeface="Courier New"/>
                <a:cs typeface="Courier New"/>
              </a:rPr>
              <a:t>function(input, output)</a:t>
            </a:r>
            <a:r>
              <a:rPr sz="2850" spc="-45" dirty="0">
                <a:solidFill>
                  <a:srgbClr val="FF9300"/>
                </a:solidFill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FF9300"/>
                </a:solidFill>
                <a:latin typeface="Courier New"/>
                <a:cs typeface="Courier New"/>
              </a:rPr>
              <a:t>{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1340" y="4730610"/>
            <a:ext cx="15417800" cy="3700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2120" marR="5080">
              <a:lnSpc>
                <a:spcPct val="142200"/>
              </a:lnSpc>
              <a:spcBef>
                <a:spcPts val="95"/>
              </a:spcBef>
            </a:pP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# Create the scatterplot object the plotOutput function is</a:t>
            </a:r>
            <a:r>
              <a:rPr sz="2850" spc="-1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expecting  </a:t>
            </a:r>
            <a:r>
              <a:rPr sz="2850" spc="20" dirty="0">
                <a:solidFill>
                  <a:srgbClr val="212833"/>
                </a:solidFill>
                <a:latin typeface="Courier New"/>
                <a:cs typeface="Courier New"/>
              </a:rPr>
              <a:t>output$</a:t>
            </a:r>
            <a:r>
              <a:rPr sz="2850" spc="20" dirty="0">
                <a:solidFill>
                  <a:srgbClr val="4F8F00"/>
                </a:solidFill>
                <a:latin typeface="Courier New"/>
                <a:cs typeface="Courier New"/>
              </a:rPr>
              <a:t>scatterplot </a:t>
            </a:r>
            <a:r>
              <a:rPr sz="2850" spc="20" dirty="0">
                <a:latin typeface="Courier New"/>
                <a:cs typeface="Courier New"/>
              </a:rPr>
              <a:t>&lt;-</a:t>
            </a:r>
            <a:r>
              <a:rPr sz="2850" spc="15" dirty="0"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005493"/>
                </a:solidFill>
                <a:latin typeface="Courier New"/>
                <a:cs typeface="Courier New"/>
              </a:rPr>
              <a:t>renderPlot({</a:t>
            </a:r>
            <a:endParaRPr sz="2850">
              <a:latin typeface="Courier New"/>
              <a:cs typeface="Courier New"/>
            </a:endParaRPr>
          </a:p>
          <a:p>
            <a:pPr marL="1331595" marR="1104265" indent="-440055">
              <a:lnSpc>
                <a:spcPct val="139800"/>
              </a:lnSpc>
            </a:pPr>
            <a:r>
              <a:rPr sz="2850" spc="20" dirty="0">
                <a:latin typeface="Courier New"/>
                <a:cs typeface="Courier New"/>
              </a:rPr>
              <a:t>ggplot(data = NHANES, aes_string(x = input$x, y = input$y))</a:t>
            </a:r>
            <a:r>
              <a:rPr sz="2850" spc="-25" dirty="0">
                <a:latin typeface="Courier New"/>
                <a:cs typeface="Courier New"/>
              </a:rPr>
              <a:t> </a:t>
            </a:r>
            <a:r>
              <a:rPr sz="2850" spc="20" dirty="0">
                <a:latin typeface="Courier New"/>
                <a:cs typeface="Courier New"/>
              </a:rPr>
              <a:t>+  geom_point()</a:t>
            </a:r>
            <a:endParaRPr sz="2850">
              <a:latin typeface="Courier New"/>
              <a:cs typeface="Courier New"/>
            </a:endParaRPr>
          </a:p>
          <a:p>
            <a:pPr marL="452120">
              <a:lnSpc>
                <a:spcPct val="100000"/>
              </a:lnSpc>
              <a:spcBef>
                <a:spcPts val="1445"/>
              </a:spcBef>
            </a:pPr>
            <a:r>
              <a:rPr sz="2850" spc="20" dirty="0">
                <a:solidFill>
                  <a:srgbClr val="005493"/>
                </a:solidFill>
                <a:latin typeface="Courier New"/>
                <a:cs typeface="Courier New"/>
              </a:rPr>
              <a:t>})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850" spc="20" dirty="0">
                <a:solidFill>
                  <a:srgbClr val="FF9300"/>
                </a:solidFill>
                <a:latin typeface="Courier New"/>
                <a:cs typeface="Courier New"/>
              </a:rPr>
              <a:t>}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6968" y="3858330"/>
            <a:ext cx="176530" cy="4292600"/>
            <a:chOff x="1106968" y="3858330"/>
            <a:chExt cx="176530" cy="4292600"/>
          </a:xfrm>
        </p:grpSpPr>
        <p:sp>
          <p:nvSpPr>
            <p:cNvPr id="5" name="object 5"/>
            <p:cNvSpPr/>
            <p:nvPr/>
          </p:nvSpPr>
          <p:spPr>
            <a:xfrm>
              <a:off x="1194923" y="3881785"/>
              <a:ext cx="0" cy="4245610"/>
            </a:xfrm>
            <a:custGeom>
              <a:avLst/>
              <a:gdLst/>
              <a:ahLst/>
              <a:cxnLst/>
              <a:rect l="l" t="t" r="r" b="b"/>
              <a:pathLst>
                <a:path h="4245609">
                  <a:moveTo>
                    <a:pt x="0" y="0"/>
                  </a:moveTo>
                  <a:lnTo>
                    <a:pt x="0" y="4245528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6968" y="3879272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6968" y="8129827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65852" y="2900382"/>
            <a:ext cx="6276340" cy="1762125"/>
          </a:xfrm>
          <a:prstGeom prst="rect">
            <a:avLst/>
          </a:prstGeom>
          <a:ln w="20941">
            <a:solidFill>
              <a:srgbClr val="F9924E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730885" marR="702310" indent="-20955">
              <a:lnSpc>
                <a:spcPct val="113999"/>
              </a:lnSpc>
              <a:spcBef>
                <a:spcPts val="650"/>
              </a:spcBef>
            </a:pPr>
            <a:r>
              <a:rPr sz="4100" b="0" dirty="0">
                <a:solidFill>
                  <a:srgbClr val="FF9300"/>
                </a:solidFill>
                <a:latin typeface="Arial"/>
                <a:cs typeface="Arial"/>
              </a:rPr>
              <a:t>Contains</a:t>
            </a:r>
            <a:r>
              <a:rPr sz="4100" b="0" spc="-45" dirty="0">
                <a:solidFill>
                  <a:srgbClr val="FF9300"/>
                </a:solidFill>
                <a:latin typeface="Arial"/>
                <a:cs typeface="Arial"/>
              </a:rPr>
              <a:t> </a:t>
            </a:r>
            <a:r>
              <a:rPr sz="4100" b="0" spc="10" dirty="0">
                <a:solidFill>
                  <a:srgbClr val="FF9300"/>
                </a:solidFill>
                <a:latin typeface="Arial"/>
                <a:cs typeface="Arial"/>
              </a:rPr>
              <a:t>instructions  </a:t>
            </a:r>
            <a:r>
              <a:rPr sz="4100" b="0" spc="85" dirty="0">
                <a:solidFill>
                  <a:srgbClr val="FF9300"/>
                </a:solidFill>
                <a:latin typeface="Arial"/>
                <a:cs typeface="Arial"/>
              </a:rPr>
              <a:t>needed </a:t>
            </a:r>
            <a:r>
              <a:rPr sz="4100" b="0" spc="195" dirty="0">
                <a:solidFill>
                  <a:srgbClr val="FF9300"/>
                </a:solidFill>
                <a:latin typeface="Arial"/>
                <a:cs typeface="Arial"/>
              </a:rPr>
              <a:t>to </a:t>
            </a:r>
            <a:r>
              <a:rPr sz="4100" b="0" spc="125" dirty="0">
                <a:solidFill>
                  <a:srgbClr val="FF9300"/>
                </a:solidFill>
                <a:latin typeface="Arial"/>
                <a:cs typeface="Arial"/>
              </a:rPr>
              <a:t>build</a:t>
            </a:r>
            <a:r>
              <a:rPr sz="4100" b="0" spc="-320" dirty="0">
                <a:solidFill>
                  <a:srgbClr val="FF9300"/>
                </a:solidFill>
                <a:latin typeface="Arial"/>
                <a:cs typeface="Arial"/>
              </a:rPr>
              <a:t> </a:t>
            </a:r>
            <a:r>
              <a:rPr sz="4100" b="0" spc="110" dirty="0">
                <a:solidFill>
                  <a:srgbClr val="FF9300"/>
                </a:solidFill>
                <a:latin typeface="Arial"/>
                <a:cs typeface="Arial"/>
              </a:rPr>
              <a:t>app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25621" y="2906109"/>
            <a:ext cx="2832735" cy="1756410"/>
          </a:xfrm>
          <a:custGeom>
            <a:avLst/>
            <a:gdLst/>
            <a:ahLst/>
            <a:cxnLst/>
            <a:rect l="l" t="t" r="r" b="b"/>
            <a:pathLst>
              <a:path w="2832734" h="1756410">
                <a:moveTo>
                  <a:pt x="2832210" y="0"/>
                </a:moveTo>
                <a:lnTo>
                  <a:pt x="0" y="878081"/>
                </a:lnTo>
                <a:lnTo>
                  <a:pt x="2832210" y="1756163"/>
                </a:lnTo>
                <a:lnTo>
                  <a:pt x="2832210" y="0"/>
                </a:lnTo>
                <a:close/>
              </a:path>
            </a:pathLst>
          </a:custGeom>
          <a:solidFill>
            <a:srgbClr val="FF93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340" y="3076211"/>
            <a:ext cx="5302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0" spc="20" dirty="0">
                <a:solidFill>
                  <a:srgbClr val="929292"/>
                </a:solidFill>
                <a:latin typeface="Courier New"/>
                <a:cs typeface="Courier New"/>
              </a:rPr>
              <a:t># Define server</a:t>
            </a:r>
            <a:r>
              <a:rPr sz="2850" b="0" spc="-5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850" b="0" spc="20" dirty="0">
                <a:solidFill>
                  <a:srgbClr val="929292"/>
                </a:solidFill>
                <a:latin typeface="Courier New"/>
                <a:cs typeface="Courier New"/>
              </a:rPr>
              <a:t>function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38358" y="4927179"/>
            <a:ext cx="4178300" cy="1685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10"/>
              </a:lnSpc>
            </a:pP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nction is</a:t>
            </a:r>
            <a:r>
              <a:rPr sz="2850" spc="-6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expecting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600">
              <a:latin typeface="Courier New"/>
              <a:cs typeface="Courier New"/>
            </a:endParaRPr>
          </a:p>
          <a:p>
            <a:pPr marL="219710">
              <a:lnSpc>
                <a:spcPct val="100000"/>
              </a:lnSpc>
              <a:spcBef>
                <a:spcPts val="2145"/>
              </a:spcBef>
            </a:pPr>
            <a:r>
              <a:rPr sz="2850" spc="20" dirty="0">
                <a:latin typeface="Courier New"/>
                <a:cs typeface="Courier New"/>
              </a:rPr>
              <a:t>= input$y))</a:t>
            </a:r>
            <a:r>
              <a:rPr sz="2850" spc="-5" dirty="0">
                <a:latin typeface="Courier New"/>
                <a:cs typeface="Courier New"/>
              </a:rPr>
              <a:t> </a:t>
            </a:r>
            <a:r>
              <a:rPr sz="2850" spc="20" dirty="0">
                <a:latin typeface="Courier New"/>
                <a:cs typeface="Courier New"/>
              </a:rPr>
              <a:t>+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1340" y="3683522"/>
            <a:ext cx="11240135" cy="4747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0" dirty="0">
                <a:solidFill>
                  <a:srgbClr val="447FB5"/>
                </a:solidFill>
                <a:latin typeface="Courier New"/>
                <a:cs typeface="Courier New"/>
              </a:rPr>
              <a:t>server </a:t>
            </a:r>
            <a:r>
              <a:rPr sz="2850" spc="20" dirty="0">
                <a:latin typeface="Courier New"/>
                <a:cs typeface="Courier New"/>
              </a:rPr>
              <a:t>&lt;- </a:t>
            </a:r>
            <a:r>
              <a:rPr sz="2850" spc="20" dirty="0">
                <a:solidFill>
                  <a:srgbClr val="FF9300"/>
                </a:solidFill>
                <a:latin typeface="Courier New"/>
                <a:cs typeface="Courier New"/>
              </a:rPr>
              <a:t>function(input, output)</a:t>
            </a:r>
            <a:r>
              <a:rPr sz="2850" spc="5" dirty="0">
                <a:solidFill>
                  <a:srgbClr val="FF9300"/>
                </a:solidFill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FF9300"/>
                </a:solidFill>
                <a:latin typeface="Courier New"/>
                <a:cs typeface="Courier New"/>
              </a:rPr>
              <a:t>{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200">
              <a:latin typeface="Courier New"/>
              <a:cs typeface="Courier New"/>
            </a:endParaRPr>
          </a:p>
          <a:p>
            <a:pPr marL="452120" marR="5080">
              <a:lnSpc>
                <a:spcPct val="142200"/>
              </a:lnSpc>
            </a:pP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# Create the scatterplot object the plotOutput</a:t>
            </a:r>
            <a:r>
              <a:rPr sz="2850" spc="-3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fu  </a:t>
            </a:r>
            <a:r>
              <a:rPr sz="2850" spc="20" dirty="0">
                <a:solidFill>
                  <a:srgbClr val="212833"/>
                </a:solidFill>
                <a:latin typeface="Courier New"/>
                <a:cs typeface="Courier New"/>
              </a:rPr>
              <a:t>output$</a:t>
            </a:r>
            <a:r>
              <a:rPr sz="2850" spc="20" dirty="0">
                <a:solidFill>
                  <a:srgbClr val="4F8F00"/>
                </a:solidFill>
                <a:latin typeface="Courier New"/>
                <a:cs typeface="Courier New"/>
              </a:rPr>
              <a:t>scatterplot </a:t>
            </a:r>
            <a:r>
              <a:rPr sz="2850" spc="20" dirty="0">
                <a:latin typeface="Courier New"/>
                <a:cs typeface="Courier New"/>
              </a:rPr>
              <a:t>&lt;-</a:t>
            </a:r>
            <a:r>
              <a:rPr sz="2850" spc="10" dirty="0"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005493"/>
                </a:solidFill>
                <a:latin typeface="Courier New"/>
                <a:cs typeface="Courier New"/>
              </a:rPr>
              <a:t>renderPlot({</a:t>
            </a:r>
            <a:endParaRPr sz="2850">
              <a:latin typeface="Courier New"/>
              <a:cs typeface="Courier New"/>
            </a:endParaRPr>
          </a:p>
          <a:p>
            <a:pPr marL="1331595" marR="5080" indent="-440055">
              <a:lnSpc>
                <a:spcPct val="139800"/>
              </a:lnSpc>
            </a:pPr>
            <a:r>
              <a:rPr sz="2850" spc="20" dirty="0">
                <a:latin typeface="Courier New"/>
                <a:cs typeface="Courier New"/>
              </a:rPr>
              <a:t>ggplot(data = NHANES, aes_string(x = input$x,</a:t>
            </a:r>
            <a:r>
              <a:rPr sz="2850" spc="-35" dirty="0">
                <a:latin typeface="Courier New"/>
                <a:cs typeface="Courier New"/>
              </a:rPr>
              <a:t> </a:t>
            </a:r>
            <a:r>
              <a:rPr sz="2850" spc="20" dirty="0">
                <a:latin typeface="Courier New"/>
                <a:cs typeface="Courier New"/>
              </a:rPr>
              <a:t>y  geom_point()</a:t>
            </a:r>
            <a:endParaRPr sz="2850">
              <a:latin typeface="Courier New"/>
              <a:cs typeface="Courier New"/>
            </a:endParaRPr>
          </a:p>
          <a:p>
            <a:pPr marL="452120">
              <a:lnSpc>
                <a:spcPct val="100000"/>
              </a:lnSpc>
              <a:spcBef>
                <a:spcPts val="1445"/>
              </a:spcBef>
            </a:pPr>
            <a:r>
              <a:rPr sz="2850" spc="20" dirty="0">
                <a:solidFill>
                  <a:srgbClr val="005493"/>
                </a:solidFill>
                <a:latin typeface="Courier New"/>
                <a:cs typeface="Courier New"/>
              </a:rPr>
              <a:t>})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850" spc="20" dirty="0">
                <a:solidFill>
                  <a:srgbClr val="FF9300"/>
                </a:solidFill>
                <a:latin typeface="Courier New"/>
                <a:cs typeface="Courier New"/>
              </a:rPr>
              <a:t>}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06968" y="3858330"/>
            <a:ext cx="176530" cy="4292600"/>
            <a:chOff x="1106968" y="3858330"/>
            <a:chExt cx="176530" cy="4292600"/>
          </a:xfrm>
        </p:grpSpPr>
        <p:sp>
          <p:nvSpPr>
            <p:cNvPr id="6" name="object 6"/>
            <p:cNvSpPr/>
            <p:nvPr/>
          </p:nvSpPr>
          <p:spPr>
            <a:xfrm>
              <a:off x="1194923" y="3881785"/>
              <a:ext cx="0" cy="4245610"/>
            </a:xfrm>
            <a:custGeom>
              <a:avLst/>
              <a:gdLst/>
              <a:ahLst/>
              <a:cxnLst/>
              <a:rect l="l" t="t" r="r" b="b"/>
              <a:pathLst>
                <a:path h="4245609">
                  <a:moveTo>
                    <a:pt x="0" y="0"/>
                  </a:moveTo>
                  <a:lnTo>
                    <a:pt x="0" y="4245528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6968" y="3879272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6968" y="8129827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462978" y="5779928"/>
            <a:ext cx="176530" cy="1743075"/>
            <a:chOff x="1462978" y="5779928"/>
            <a:chExt cx="176530" cy="1743075"/>
          </a:xfrm>
        </p:grpSpPr>
        <p:sp>
          <p:nvSpPr>
            <p:cNvPr id="10" name="object 10"/>
            <p:cNvSpPr/>
            <p:nvPr/>
          </p:nvSpPr>
          <p:spPr>
            <a:xfrm>
              <a:off x="1550933" y="5803383"/>
              <a:ext cx="0" cy="1696085"/>
            </a:xfrm>
            <a:custGeom>
              <a:avLst/>
              <a:gdLst/>
              <a:ahLst/>
              <a:cxnLst/>
              <a:rect l="l" t="t" r="r" b="b"/>
              <a:pathLst>
                <a:path h="1696084">
                  <a:moveTo>
                    <a:pt x="0" y="0"/>
                  </a:moveTo>
                  <a:lnTo>
                    <a:pt x="0" y="1695677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2978" y="580087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2978" y="7501573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2849619" y="4715743"/>
            <a:ext cx="6276340" cy="1762125"/>
          </a:xfrm>
          <a:custGeom>
            <a:avLst/>
            <a:gdLst/>
            <a:ahLst/>
            <a:cxnLst/>
            <a:rect l="l" t="t" r="r" b="b"/>
            <a:pathLst>
              <a:path w="6276340" h="1762125">
                <a:moveTo>
                  <a:pt x="0" y="0"/>
                </a:moveTo>
                <a:lnTo>
                  <a:pt x="6276311" y="0"/>
                </a:lnTo>
                <a:lnTo>
                  <a:pt x="6276311" y="1761889"/>
                </a:lnTo>
                <a:lnTo>
                  <a:pt x="0" y="17618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49619" y="4715743"/>
            <a:ext cx="6276340" cy="1762125"/>
          </a:xfrm>
          <a:prstGeom prst="rect">
            <a:avLst/>
          </a:prstGeom>
          <a:ln w="20941">
            <a:solidFill>
              <a:srgbClr val="00549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22580" marR="314325" algn="ctr">
              <a:lnSpc>
                <a:spcPts val="4530"/>
              </a:lnSpc>
              <a:spcBef>
                <a:spcPts val="135"/>
              </a:spcBef>
            </a:pPr>
            <a:r>
              <a:rPr sz="3300" spc="-75" dirty="0">
                <a:solidFill>
                  <a:srgbClr val="005493"/>
                </a:solidFill>
                <a:latin typeface="Arial"/>
                <a:cs typeface="Arial"/>
              </a:rPr>
              <a:t>Renders </a:t>
            </a:r>
            <a:r>
              <a:rPr sz="3300" spc="-125" dirty="0">
                <a:solidFill>
                  <a:srgbClr val="005493"/>
                </a:solidFill>
                <a:latin typeface="Arial"/>
                <a:cs typeface="Arial"/>
              </a:rPr>
              <a:t>a </a:t>
            </a:r>
            <a:r>
              <a:rPr sz="3300" b="1" spc="-35" dirty="0">
                <a:solidFill>
                  <a:srgbClr val="005493"/>
                </a:solidFill>
                <a:latin typeface="Arial"/>
                <a:cs typeface="Arial"/>
              </a:rPr>
              <a:t>reactive </a:t>
            </a:r>
            <a:r>
              <a:rPr sz="3300" spc="130" dirty="0">
                <a:solidFill>
                  <a:srgbClr val="005493"/>
                </a:solidFill>
                <a:latin typeface="Arial"/>
                <a:cs typeface="Arial"/>
              </a:rPr>
              <a:t>plot </a:t>
            </a:r>
            <a:r>
              <a:rPr sz="3300" spc="55" dirty="0">
                <a:solidFill>
                  <a:srgbClr val="005493"/>
                </a:solidFill>
                <a:latin typeface="Arial"/>
                <a:cs typeface="Arial"/>
              </a:rPr>
              <a:t>that </a:t>
            </a:r>
            <a:r>
              <a:rPr sz="3300" spc="-95" dirty="0">
                <a:solidFill>
                  <a:srgbClr val="005493"/>
                </a:solidFill>
                <a:latin typeface="Arial"/>
                <a:cs typeface="Arial"/>
              </a:rPr>
              <a:t>is  </a:t>
            </a:r>
            <a:r>
              <a:rPr sz="3300" spc="10" dirty="0">
                <a:solidFill>
                  <a:srgbClr val="005493"/>
                </a:solidFill>
                <a:latin typeface="Arial"/>
                <a:cs typeface="Arial"/>
              </a:rPr>
              <a:t>suitable </a:t>
            </a:r>
            <a:r>
              <a:rPr sz="3300" spc="55" dirty="0">
                <a:solidFill>
                  <a:srgbClr val="005493"/>
                </a:solidFill>
                <a:latin typeface="Arial"/>
                <a:cs typeface="Arial"/>
              </a:rPr>
              <a:t>for </a:t>
            </a:r>
            <a:r>
              <a:rPr sz="3300" spc="-20" dirty="0">
                <a:solidFill>
                  <a:srgbClr val="005493"/>
                </a:solidFill>
                <a:latin typeface="Arial"/>
                <a:cs typeface="Arial"/>
              </a:rPr>
              <a:t>assigning </a:t>
            </a:r>
            <a:r>
              <a:rPr sz="3300" spc="145" dirty="0">
                <a:solidFill>
                  <a:srgbClr val="005493"/>
                </a:solidFill>
                <a:latin typeface="Arial"/>
                <a:cs typeface="Arial"/>
              </a:rPr>
              <a:t>to </a:t>
            </a:r>
            <a:r>
              <a:rPr sz="3300" spc="-65" dirty="0">
                <a:solidFill>
                  <a:srgbClr val="005493"/>
                </a:solidFill>
                <a:latin typeface="Arial"/>
                <a:cs typeface="Arial"/>
              </a:rPr>
              <a:t>an  </a:t>
            </a:r>
            <a:r>
              <a:rPr sz="3300" spc="105" dirty="0">
                <a:solidFill>
                  <a:srgbClr val="005493"/>
                </a:solidFill>
                <a:latin typeface="Arial"/>
                <a:cs typeface="Arial"/>
              </a:rPr>
              <a:t>output</a:t>
            </a:r>
            <a:r>
              <a:rPr sz="3300" spc="-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3300" spc="25" dirty="0">
                <a:solidFill>
                  <a:srgbClr val="005493"/>
                </a:solidFill>
                <a:latin typeface="Arial"/>
                <a:cs typeface="Arial"/>
              </a:rPr>
              <a:t>slot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09388" y="4721469"/>
            <a:ext cx="2832735" cy="1756410"/>
          </a:xfrm>
          <a:custGeom>
            <a:avLst/>
            <a:gdLst/>
            <a:ahLst/>
            <a:cxnLst/>
            <a:rect l="l" t="t" r="r" b="b"/>
            <a:pathLst>
              <a:path w="2832734" h="1756410">
                <a:moveTo>
                  <a:pt x="2832210" y="0"/>
                </a:moveTo>
                <a:lnTo>
                  <a:pt x="0" y="878081"/>
                </a:lnTo>
                <a:lnTo>
                  <a:pt x="2832210" y="1756163"/>
                </a:lnTo>
                <a:lnTo>
                  <a:pt x="2832210" y="0"/>
                </a:lnTo>
                <a:close/>
              </a:path>
            </a:pathLst>
          </a:custGeom>
          <a:solidFill>
            <a:srgbClr val="005493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340" y="3076211"/>
            <a:ext cx="5302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0" spc="20" dirty="0">
                <a:solidFill>
                  <a:srgbClr val="929292"/>
                </a:solidFill>
                <a:latin typeface="Courier New"/>
                <a:cs typeface="Courier New"/>
              </a:rPr>
              <a:t># Define server</a:t>
            </a:r>
            <a:r>
              <a:rPr sz="2850" b="0" spc="-5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850" b="0" spc="20" dirty="0">
                <a:solidFill>
                  <a:srgbClr val="929292"/>
                </a:solidFill>
                <a:latin typeface="Courier New"/>
                <a:cs typeface="Courier New"/>
              </a:rPr>
              <a:t>function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1340" y="3683522"/>
            <a:ext cx="15417800" cy="352297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0" dirty="0">
                <a:solidFill>
                  <a:srgbClr val="447FB5"/>
                </a:solidFill>
                <a:latin typeface="Courier New"/>
                <a:cs typeface="Courier New"/>
              </a:rPr>
              <a:t>server </a:t>
            </a:r>
            <a:r>
              <a:rPr sz="2850" spc="20" dirty="0">
                <a:latin typeface="Courier New"/>
                <a:cs typeface="Courier New"/>
              </a:rPr>
              <a:t>&lt;- </a:t>
            </a:r>
            <a:r>
              <a:rPr sz="2850" spc="20" dirty="0">
                <a:solidFill>
                  <a:srgbClr val="FF9300"/>
                </a:solidFill>
                <a:latin typeface="Courier New"/>
                <a:cs typeface="Courier New"/>
              </a:rPr>
              <a:t>function(input, output)</a:t>
            </a:r>
            <a:r>
              <a:rPr sz="2850" spc="10" dirty="0">
                <a:solidFill>
                  <a:srgbClr val="FF9300"/>
                </a:solidFill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FF9300"/>
                </a:solidFill>
                <a:latin typeface="Courier New"/>
                <a:cs typeface="Courier New"/>
              </a:rPr>
              <a:t>{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200">
              <a:latin typeface="Courier New"/>
              <a:cs typeface="Courier New"/>
            </a:endParaRPr>
          </a:p>
          <a:p>
            <a:pPr marL="452120" marR="5080">
              <a:lnSpc>
                <a:spcPct val="142200"/>
              </a:lnSpc>
            </a:pP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# Create the scatterplot object the plotOutput function is</a:t>
            </a:r>
            <a:r>
              <a:rPr sz="2850" spc="-1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929292"/>
                </a:solidFill>
                <a:latin typeface="Courier New"/>
                <a:cs typeface="Courier New"/>
              </a:rPr>
              <a:t>expecting  </a:t>
            </a:r>
            <a:r>
              <a:rPr sz="2850" spc="20" dirty="0">
                <a:solidFill>
                  <a:srgbClr val="212833"/>
                </a:solidFill>
                <a:latin typeface="Courier New"/>
                <a:cs typeface="Courier New"/>
              </a:rPr>
              <a:t>output$</a:t>
            </a:r>
            <a:r>
              <a:rPr sz="2850" spc="20" dirty="0">
                <a:solidFill>
                  <a:srgbClr val="4F8F00"/>
                </a:solidFill>
                <a:latin typeface="Courier New"/>
                <a:cs typeface="Courier New"/>
              </a:rPr>
              <a:t>scatterplot </a:t>
            </a:r>
            <a:r>
              <a:rPr sz="2850" spc="20" dirty="0">
                <a:latin typeface="Courier New"/>
                <a:cs typeface="Courier New"/>
              </a:rPr>
              <a:t>&lt;-</a:t>
            </a:r>
            <a:r>
              <a:rPr sz="2850" spc="15" dirty="0">
                <a:latin typeface="Courier New"/>
                <a:cs typeface="Courier New"/>
              </a:rPr>
              <a:t> </a:t>
            </a:r>
            <a:r>
              <a:rPr sz="2850" spc="20" dirty="0">
                <a:solidFill>
                  <a:srgbClr val="005493"/>
                </a:solidFill>
                <a:latin typeface="Courier New"/>
                <a:cs typeface="Courier New"/>
              </a:rPr>
              <a:t>renderPlot({</a:t>
            </a:r>
            <a:endParaRPr sz="2850">
              <a:latin typeface="Courier New"/>
              <a:cs typeface="Courier New"/>
            </a:endParaRPr>
          </a:p>
          <a:p>
            <a:pPr marL="1331595" marR="1104265" indent="-440055">
              <a:lnSpc>
                <a:spcPct val="139800"/>
              </a:lnSpc>
            </a:pPr>
            <a:r>
              <a:rPr sz="2850" spc="20" dirty="0">
                <a:latin typeface="Courier New"/>
                <a:cs typeface="Courier New"/>
              </a:rPr>
              <a:t>ggplot(data = NHANES, aes_string(x = input$x, y = input$y))</a:t>
            </a:r>
            <a:r>
              <a:rPr sz="2850" spc="-25" dirty="0">
                <a:latin typeface="Courier New"/>
                <a:cs typeface="Courier New"/>
              </a:rPr>
              <a:t> </a:t>
            </a:r>
            <a:r>
              <a:rPr sz="2850" spc="20" dirty="0">
                <a:latin typeface="Courier New"/>
                <a:cs typeface="Courier New"/>
              </a:rPr>
              <a:t>+  geom_point()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1117" y="7358803"/>
            <a:ext cx="46545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0" dirty="0">
                <a:solidFill>
                  <a:srgbClr val="005493"/>
                </a:solidFill>
                <a:latin typeface="Courier New"/>
                <a:cs typeface="Courier New"/>
              </a:rPr>
              <a:t>})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1340" y="7966114"/>
            <a:ext cx="24574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0" dirty="0">
                <a:solidFill>
                  <a:srgbClr val="FF9300"/>
                </a:solidFill>
                <a:latin typeface="Courier New"/>
                <a:cs typeface="Courier New"/>
              </a:rPr>
              <a:t>}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06968" y="3858330"/>
            <a:ext cx="176530" cy="4292600"/>
            <a:chOff x="1106968" y="3858330"/>
            <a:chExt cx="176530" cy="4292600"/>
          </a:xfrm>
        </p:grpSpPr>
        <p:sp>
          <p:nvSpPr>
            <p:cNvPr id="7" name="object 7"/>
            <p:cNvSpPr/>
            <p:nvPr/>
          </p:nvSpPr>
          <p:spPr>
            <a:xfrm>
              <a:off x="1194923" y="3881785"/>
              <a:ext cx="0" cy="4245610"/>
            </a:xfrm>
            <a:custGeom>
              <a:avLst/>
              <a:gdLst/>
              <a:ahLst/>
              <a:cxnLst/>
              <a:rect l="l" t="t" r="r" b="b"/>
              <a:pathLst>
                <a:path h="4245609">
                  <a:moveTo>
                    <a:pt x="0" y="0"/>
                  </a:moveTo>
                  <a:lnTo>
                    <a:pt x="0" y="4245528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6968" y="3879272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6968" y="8129827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62978" y="5779928"/>
            <a:ext cx="176530" cy="1743075"/>
            <a:chOff x="1462978" y="5779928"/>
            <a:chExt cx="176530" cy="1743075"/>
          </a:xfrm>
        </p:grpSpPr>
        <p:sp>
          <p:nvSpPr>
            <p:cNvPr id="11" name="object 11"/>
            <p:cNvSpPr/>
            <p:nvPr/>
          </p:nvSpPr>
          <p:spPr>
            <a:xfrm>
              <a:off x="1550933" y="5803383"/>
              <a:ext cx="0" cy="1696085"/>
            </a:xfrm>
            <a:custGeom>
              <a:avLst/>
              <a:gdLst/>
              <a:ahLst/>
              <a:cxnLst/>
              <a:rect l="l" t="t" r="r" b="b"/>
              <a:pathLst>
                <a:path h="1696084">
                  <a:moveTo>
                    <a:pt x="0" y="0"/>
                  </a:moveTo>
                  <a:lnTo>
                    <a:pt x="0" y="1695677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2978" y="580087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175910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2978" y="7501573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30">
                  <a:moveTo>
                    <a:pt x="0" y="0"/>
                  </a:moveTo>
                  <a:lnTo>
                    <a:pt x="175910" y="0"/>
                  </a:lnTo>
                </a:path>
              </a:pathLst>
            </a:custGeom>
            <a:ln w="4188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2642651" y="7078318"/>
            <a:ext cx="6276340" cy="1762125"/>
          </a:xfrm>
          <a:custGeom>
            <a:avLst/>
            <a:gdLst/>
            <a:ahLst/>
            <a:cxnLst/>
            <a:rect l="l" t="t" r="r" b="b"/>
            <a:pathLst>
              <a:path w="6276340" h="1762125">
                <a:moveTo>
                  <a:pt x="0" y="0"/>
                </a:moveTo>
                <a:lnTo>
                  <a:pt x="6276313" y="0"/>
                </a:lnTo>
                <a:lnTo>
                  <a:pt x="6276313" y="1761889"/>
                </a:lnTo>
                <a:lnTo>
                  <a:pt x="0" y="176188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274853" y="7233153"/>
            <a:ext cx="5008880" cy="1303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5080" indent="-481965">
              <a:lnSpc>
                <a:spcPct val="113300"/>
              </a:lnSpc>
              <a:spcBef>
                <a:spcPts val="95"/>
              </a:spcBef>
            </a:pPr>
            <a:r>
              <a:rPr sz="3700" spc="125" dirty="0">
                <a:latin typeface="Arial"/>
                <a:cs typeface="Arial"/>
              </a:rPr>
              <a:t>Good </a:t>
            </a:r>
            <a:r>
              <a:rPr sz="3700" spc="114" dirty="0">
                <a:latin typeface="Arial"/>
                <a:cs typeface="Arial"/>
              </a:rPr>
              <a:t>ol’ </a:t>
            </a:r>
            <a:r>
              <a:rPr sz="3700" spc="145" dirty="0">
                <a:latin typeface="Arial"/>
                <a:cs typeface="Arial"/>
              </a:rPr>
              <a:t>ggplot2</a:t>
            </a:r>
            <a:r>
              <a:rPr sz="3700" spc="-275" dirty="0">
                <a:latin typeface="Arial"/>
                <a:cs typeface="Arial"/>
              </a:rPr>
              <a:t> </a:t>
            </a:r>
            <a:r>
              <a:rPr sz="3700" spc="55" dirty="0">
                <a:latin typeface="Arial"/>
                <a:cs typeface="Arial"/>
              </a:rPr>
              <a:t>code,  </a:t>
            </a:r>
            <a:r>
              <a:rPr sz="3700" spc="70" dirty="0">
                <a:latin typeface="Arial"/>
                <a:cs typeface="Arial"/>
              </a:rPr>
              <a:t>with </a:t>
            </a:r>
            <a:r>
              <a:rPr sz="3700" b="1" spc="-55" dirty="0">
                <a:latin typeface="Arial"/>
                <a:cs typeface="Arial"/>
              </a:rPr>
              <a:t>input</a:t>
            </a:r>
            <a:r>
              <a:rPr sz="3700" spc="-55" dirty="0">
                <a:latin typeface="Arial"/>
                <a:cs typeface="Arial"/>
              </a:rPr>
              <a:t>s </a:t>
            </a:r>
            <a:r>
              <a:rPr sz="3700" spc="55" dirty="0">
                <a:latin typeface="Arial"/>
                <a:cs typeface="Arial"/>
              </a:rPr>
              <a:t>from</a:t>
            </a:r>
            <a:r>
              <a:rPr sz="3700" spc="-45" dirty="0">
                <a:latin typeface="Arial"/>
                <a:cs typeface="Arial"/>
              </a:rPr>
              <a:t> </a:t>
            </a:r>
            <a:r>
              <a:rPr sz="3700" spc="-90" dirty="0">
                <a:latin typeface="Arial"/>
                <a:cs typeface="Arial"/>
              </a:rPr>
              <a:t>UI</a:t>
            </a:r>
            <a:endParaRPr sz="37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035617" y="6022969"/>
            <a:ext cx="5629910" cy="2816860"/>
            <a:chOff x="7035617" y="6022969"/>
            <a:chExt cx="5629910" cy="2816860"/>
          </a:xfrm>
        </p:grpSpPr>
        <p:sp>
          <p:nvSpPr>
            <p:cNvPr id="17" name="object 17"/>
            <p:cNvSpPr/>
            <p:nvPr/>
          </p:nvSpPr>
          <p:spPr>
            <a:xfrm>
              <a:off x="7046087" y="6768691"/>
              <a:ext cx="5608955" cy="2060575"/>
            </a:xfrm>
            <a:custGeom>
              <a:avLst/>
              <a:gdLst/>
              <a:ahLst/>
              <a:cxnLst/>
              <a:rect l="l" t="t" r="r" b="b"/>
              <a:pathLst>
                <a:path w="5608955" h="2060575">
                  <a:moveTo>
                    <a:pt x="0" y="0"/>
                  </a:moveTo>
                  <a:lnTo>
                    <a:pt x="5608699" y="2060371"/>
                  </a:lnTo>
                  <a:lnTo>
                    <a:pt x="5596469" y="318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46087" y="6768691"/>
              <a:ext cx="5608955" cy="2060575"/>
            </a:xfrm>
            <a:custGeom>
              <a:avLst/>
              <a:gdLst/>
              <a:ahLst/>
              <a:cxnLst/>
              <a:rect l="l" t="t" r="r" b="b"/>
              <a:pathLst>
                <a:path w="5608955" h="2060575">
                  <a:moveTo>
                    <a:pt x="5596470" y="318189"/>
                  </a:moveTo>
                  <a:lnTo>
                    <a:pt x="0" y="0"/>
                  </a:lnTo>
                  <a:lnTo>
                    <a:pt x="5608703" y="2060371"/>
                  </a:lnTo>
                  <a:lnTo>
                    <a:pt x="5596470" y="318189"/>
                  </a:lnTo>
                  <a:close/>
                </a:path>
              </a:pathLst>
            </a:custGeom>
            <a:ln w="20941">
              <a:solidFill>
                <a:srgbClr val="5A5F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70885" y="6022969"/>
              <a:ext cx="1641475" cy="712470"/>
            </a:xfrm>
            <a:custGeom>
              <a:avLst/>
              <a:gdLst/>
              <a:ahLst/>
              <a:cxnLst/>
              <a:rect l="l" t="t" r="r" b="b"/>
              <a:pathLst>
                <a:path w="1641475" h="712470">
                  <a:moveTo>
                    <a:pt x="0" y="0"/>
                  </a:moveTo>
                  <a:lnTo>
                    <a:pt x="1640986" y="0"/>
                  </a:lnTo>
                  <a:lnTo>
                    <a:pt x="1640986" y="712020"/>
                  </a:lnTo>
                  <a:lnTo>
                    <a:pt x="0" y="71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21169" y="4883540"/>
            <a:ext cx="595185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85" dirty="0"/>
              <a:t>UI </a:t>
            </a:r>
            <a:r>
              <a:rPr spc="-1505" dirty="0"/>
              <a:t>+</a:t>
            </a:r>
            <a:r>
              <a:rPr spc="-1575" dirty="0"/>
              <a:t> </a:t>
            </a:r>
            <a:r>
              <a:rPr spc="125" dirty="0"/>
              <a:t>Server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340" y="2877264"/>
            <a:ext cx="10706100" cy="1680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400"/>
              </a:lnSpc>
              <a:spcBef>
                <a:spcPts val="95"/>
              </a:spcBef>
            </a:pPr>
            <a:r>
              <a:rPr sz="4100" b="0" spc="10" dirty="0">
                <a:latin typeface="Courier New"/>
                <a:cs typeface="Courier New"/>
              </a:rPr>
              <a:t># Create the Shiny app object  shinyApp(ui = ui, server =</a:t>
            </a:r>
            <a:r>
              <a:rPr sz="4100" b="0" spc="-5" dirty="0">
                <a:latin typeface="Courier New"/>
                <a:cs typeface="Courier New"/>
              </a:rPr>
              <a:t> </a:t>
            </a:r>
            <a:r>
              <a:rPr sz="4100" b="0" spc="10" dirty="0">
                <a:latin typeface="Courier New"/>
                <a:cs typeface="Courier New"/>
              </a:rPr>
              <a:t>server)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01512" y="6313278"/>
            <a:ext cx="34709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665" dirty="0">
                <a:latin typeface="Trebuchet MS"/>
                <a:cs typeface="Trebuchet MS"/>
              </a:rPr>
              <a:t>DEMO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3426" y="3277411"/>
            <a:ext cx="3141345" cy="2535555"/>
          </a:xfrm>
          <a:custGeom>
            <a:avLst/>
            <a:gdLst/>
            <a:ahLst/>
            <a:cxnLst/>
            <a:rect l="l" t="t" r="r" b="b"/>
            <a:pathLst>
              <a:path w="3141344" h="2535554">
                <a:moveTo>
                  <a:pt x="2022650" y="2436758"/>
                </a:moveTo>
                <a:lnTo>
                  <a:pt x="1118594" y="2436758"/>
                </a:lnTo>
                <a:lnTo>
                  <a:pt x="1118594" y="2534945"/>
                </a:lnTo>
                <a:lnTo>
                  <a:pt x="2022650" y="2534945"/>
                </a:lnTo>
                <a:lnTo>
                  <a:pt x="2022650" y="2436758"/>
                </a:lnTo>
                <a:close/>
              </a:path>
              <a:path w="3141344" h="2535554">
                <a:moveTo>
                  <a:pt x="1811306" y="2153979"/>
                </a:moveTo>
                <a:lnTo>
                  <a:pt x="1330681" y="2153979"/>
                </a:lnTo>
                <a:lnTo>
                  <a:pt x="1326011" y="2172635"/>
                </a:lnTo>
                <a:lnTo>
                  <a:pt x="1273238" y="2436758"/>
                </a:lnTo>
                <a:lnTo>
                  <a:pt x="1868005" y="2436758"/>
                </a:lnTo>
                <a:lnTo>
                  <a:pt x="1815232" y="2172635"/>
                </a:lnTo>
                <a:lnTo>
                  <a:pt x="1811306" y="2153979"/>
                </a:lnTo>
                <a:close/>
              </a:path>
              <a:path w="3141344" h="2535554">
                <a:moveTo>
                  <a:pt x="3074482" y="0"/>
                </a:moveTo>
                <a:lnTo>
                  <a:pt x="67505" y="0"/>
                </a:lnTo>
                <a:lnTo>
                  <a:pt x="41382" y="5355"/>
                </a:lnTo>
                <a:lnTo>
                  <a:pt x="19907" y="19907"/>
                </a:lnTo>
                <a:lnTo>
                  <a:pt x="5355" y="41381"/>
                </a:lnTo>
                <a:lnTo>
                  <a:pt x="0" y="67503"/>
                </a:lnTo>
                <a:lnTo>
                  <a:pt x="0" y="2086230"/>
                </a:lnTo>
                <a:lnTo>
                  <a:pt x="5355" y="2112391"/>
                </a:lnTo>
                <a:lnTo>
                  <a:pt x="19907" y="2133949"/>
                </a:lnTo>
                <a:lnTo>
                  <a:pt x="41382" y="2148585"/>
                </a:lnTo>
                <a:lnTo>
                  <a:pt x="67505" y="2153979"/>
                </a:lnTo>
                <a:lnTo>
                  <a:pt x="3073749" y="2153979"/>
                </a:lnTo>
                <a:lnTo>
                  <a:pt x="3099872" y="2148585"/>
                </a:lnTo>
                <a:lnTo>
                  <a:pt x="3121347" y="2133949"/>
                </a:lnTo>
                <a:lnTo>
                  <a:pt x="3135899" y="2112390"/>
                </a:lnTo>
                <a:lnTo>
                  <a:pt x="3141255" y="2086230"/>
                </a:lnTo>
                <a:lnTo>
                  <a:pt x="3141255" y="1787741"/>
                </a:lnTo>
                <a:lnTo>
                  <a:pt x="180664" y="1787741"/>
                </a:lnTo>
                <a:lnTo>
                  <a:pt x="180664" y="203492"/>
                </a:lnTo>
                <a:lnTo>
                  <a:pt x="3141255" y="203492"/>
                </a:lnTo>
                <a:lnTo>
                  <a:pt x="3141255" y="123470"/>
                </a:lnTo>
                <a:lnTo>
                  <a:pt x="1570988" y="123470"/>
                </a:lnTo>
                <a:lnTo>
                  <a:pt x="1559352" y="121110"/>
                </a:lnTo>
                <a:lnTo>
                  <a:pt x="1549831" y="114682"/>
                </a:lnTo>
                <a:lnTo>
                  <a:pt x="1543402" y="105161"/>
                </a:lnTo>
                <a:lnTo>
                  <a:pt x="1541042" y="93522"/>
                </a:lnTo>
                <a:lnTo>
                  <a:pt x="1543402" y="81884"/>
                </a:lnTo>
                <a:lnTo>
                  <a:pt x="1549831" y="72363"/>
                </a:lnTo>
                <a:lnTo>
                  <a:pt x="1559352" y="65935"/>
                </a:lnTo>
                <a:lnTo>
                  <a:pt x="1570988" y="63576"/>
                </a:lnTo>
                <a:lnTo>
                  <a:pt x="3140516" y="63576"/>
                </a:lnTo>
                <a:lnTo>
                  <a:pt x="3136345" y="41381"/>
                </a:lnTo>
                <a:lnTo>
                  <a:pt x="3122008" y="19907"/>
                </a:lnTo>
                <a:lnTo>
                  <a:pt x="3100601" y="5355"/>
                </a:lnTo>
                <a:lnTo>
                  <a:pt x="3074482" y="0"/>
                </a:lnTo>
                <a:close/>
              </a:path>
              <a:path w="3141344" h="2535554">
                <a:moveTo>
                  <a:pt x="3141255" y="203492"/>
                </a:moveTo>
                <a:lnTo>
                  <a:pt x="2961323" y="203492"/>
                </a:lnTo>
                <a:lnTo>
                  <a:pt x="2961323" y="1787741"/>
                </a:lnTo>
                <a:lnTo>
                  <a:pt x="3141255" y="1787741"/>
                </a:lnTo>
                <a:lnTo>
                  <a:pt x="3141255" y="203492"/>
                </a:lnTo>
                <a:close/>
              </a:path>
              <a:path w="3141344" h="2535554">
                <a:moveTo>
                  <a:pt x="3140516" y="63576"/>
                </a:moveTo>
                <a:lnTo>
                  <a:pt x="1570988" y="63576"/>
                </a:lnTo>
                <a:lnTo>
                  <a:pt x="1582631" y="65825"/>
                </a:lnTo>
                <a:lnTo>
                  <a:pt x="1592154" y="72069"/>
                </a:lnTo>
                <a:lnTo>
                  <a:pt x="1598581" y="81553"/>
                </a:lnTo>
                <a:lnTo>
                  <a:pt x="1600935" y="93522"/>
                </a:lnTo>
                <a:lnTo>
                  <a:pt x="1598576" y="105161"/>
                </a:lnTo>
                <a:lnTo>
                  <a:pt x="1592150" y="114682"/>
                </a:lnTo>
                <a:lnTo>
                  <a:pt x="1582629" y="121110"/>
                </a:lnTo>
                <a:lnTo>
                  <a:pt x="1570988" y="123470"/>
                </a:lnTo>
                <a:lnTo>
                  <a:pt x="3141255" y="123470"/>
                </a:lnTo>
                <a:lnTo>
                  <a:pt x="3141255" y="67503"/>
                </a:lnTo>
                <a:lnTo>
                  <a:pt x="3140516" y="6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0398" y="5254155"/>
            <a:ext cx="101403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latin typeface="Courier New"/>
                <a:cs typeface="Courier New"/>
              </a:rPr>
              <a:t>nhanes-apps/nhanes-01.R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0398" y="3065740"/>
            <a:ext cx="87991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26715" algn="l"/>
                <a:tab pos="3638550" algn="l"/>
                <a:tab pos="4708525" algn="l"/>
              </a:tabLst>
            </a:pPr>
            <a:r>
              <a:rPr sz="6600" b="0" spc="80" dirty="0">
                <a:latin typeface="Arial"/>
                <a:cs typeface="Arial"/>
              </a:rPr>
              <a:t>Putting	</a:t>
            </a:r>
            <a:r>
              <a:rPr sz="6600" b="0" spc="235" dirty="0">
                <a:latin typeface="Arial"/>
                <a:cs typeface="Arial"/>
              </a:rPr>
              <a:t>it	</a:t>
            </a:r>
            <a:r>
              <a:rPr sz="6600" b="0" spc="-5" dirty="0">
                <a:latin typeface="Arial"/>
                <a:cs typeface="Arial"/>
              </a:rPr>
              <a:t>all	</a:t>
            </a:r>
            <a:r>
              <a:rPr sz="6600" b="0" spc="140" dirty="0">
                <a:latin typeface="Arial"/>
                <a:cs typeface="Arial"/>
              </a:rPr>
              <a:t>together…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956415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Your</a:t>
            </a:r>
            <a:r>
              <a:rPr spc="-844" dirty="0"/>
              <a:t> </a:t>
            </a:r>
            <a:r>
              <a:rPr spc="-15" dirty="0"/>
              <a:t>turn</a:t>
            </a:r>
          </a:p>
        </p:txBody>
      </p:sp>
      <p:sp>
        <p:nvSpPr>
          <p:cNvPr id="3" name="object 3"/>
          <p:cNvSpPr/>
          <p:nvPr/>
        </p:nvSpPr>
        <p:spPr>
          <a:xfrm>
            <a:off x="17988981" y="9416132"/>
            <a:ext cx="1760855" cy="1562100"/>
          </a:xfrm>
          <a:custGeom>
            <a:avLst/>
            <a:gdLst/>
            <a:ahLst/>
            <a:cxnLst/>
            <a:rect l="l" t="t" r="r" b="b"/>
            <a:pathLst>
              <a:path w="1760855" h="1562100">
                <a:moveTo>
                  <a:pt x="387833" y="889000"/>
                </a:moveTo>
                <a:lnTo>
                  <a:pt x="295281" y="889000"/>
                </a:lnTo>
                <a:lnTo>
                  <a:pt x="250874" y="901700"/>
                </a:lnTo>
                <a:lnTo>
                  <a:pt x="208748" y="914400"/>
                </a:lnTo>
                <a:lnTo>
                  <a:pt x="169314" y="927100"/>
                </a:lnTo>
                <a:lnTo>
                  <a:pt x="132983" y="952500"/>
                </a:lnTo>
                <a:lnTo>
                  <a:pt x="100164" y="990600"/>
                </a:lnTo>
                <a:lnTo>
                  <a:pt x="71268" y="1016000"/>
                </a:lnTo>
                <a:lnTo>
                  <a:pt x="46706" y="1054100"/>
                </a:lnTo>
                <a:lnTo>
                  <a:pt x="26887" y="1092200"/>
                </a:lnTo>
                <a:lnTo>
                  <a:pt x="12223" y="1130300"/>
                </a:lnTo>
                <a:lnTo>
                  <a:pt x="3124" y="1181100"/>
                </a:lnTo>
                <a:lnTo>
                  <a:pt x="0" y="1231900"/>
                </a:lnTo>
                <a:lnTo>
                  <a:pt x="3124" y="1270000"/>
                </a:lnTo>
                <a:lnTo>
                  <a:pt x="12223" y="1320800"/>
                </a:lnTo>
                <a:lnTo>
                  <a:pt x="26887" y="1358900"/>
                </a:lnTo>
                <a:lnTo>
                  <a:pt x="46706" y="1397000"/>
                </a:lnTo>
                <a:lnTo>
                  <a:pt x="71268" y="1435100"/>
                </a:lnTo>
                <a:lnTo>
                  <a:pt x="100164" y="1473200"/>
                </a:lnTo>
                <a:lnTo>
                  <a:pt x="132983" y="1498600"/>
                </a:lnTo>
                <a:lnTo>
                  <a:pt x="169314" y="1524000"/>
                </a:lnTo>
                <a:lnTo>
                  <a:pt x="208748" y="1536700"/>
                </a:lnTo>
                <a:lnTo>
                  <a:pt x="250874" y="1562100"/>
                </a:lnTo>
                <a:lnTo>
                  <a:pt x="432231" y="1562100"/>
                </a:lnTo>
                <a:lnTo>
                  <a:pt x="474344" y="1536700"/>
                </a:lnTo>
                <a:lnTo>
                  <a:pt x="513762" y="1524000"/>
                </a:lnTo>
                <a:lnTo>
                  <a:pt x="550077" y="1498600"/>
                </a:lnTo>
                <a:lnTo>
                  <a:pt x="582878" y="1473200"/>
                </a:lnTo>
                <a:lnTo>
                  <a:pt x="602131" y="1447800"/>
                </a:lnTo>
                <a:lnTo>
                  <a:pt x="297185" y="1447800"/>
                </a:lnTo>
                <a:lnTo>
                  <a:pt x="255824" y="1435100"/>
                </a:lnTo>
                <a:lnTo>
                  <a:pt x="218372" y="1409700"/>
                </a:lnTo>
                <a:lnTo>
                  <a:pt x="185723" y="1384300"/>
                </a:lnTo>
                <a:lnTo>
                  <a:pt x="158772" y="1346200"/>
                </a:lnTo>
                <a:lnTo>
                  <a:pt x="138414" y="1308100"/>
                </a:lnTo>
                <a:lnTo>
                  <a:pt x="125543" y="1270000"/>
                </a:lnTo>
                <a:lnTo>
                  <a:pt x="121053" y="1231900"/>
                </a:lnTo>
                <a:lnTo>
                  <a:pt x="125543" y="1181100"/>
                </a:lnTo>
                <a:lnTo>
                  <a:pt x="138414" y="1143000"/>
                </a:lnTo>
                <a:lnTo>
                  <a:pt x="158772" y="1104900"/>
                </a:lnTo>
                <a:lnTo>
                  <a:pt x="185723" y="1066800"/>
                </a:lnTo>
                <a:lnTo>
                  <a:pt x="218372" y="1041400"/>
                </a:lnTo>
                <a:lnTo>
                  <a:pt x="255824" y="1028700"/>
                </a:lnTo>
                <a:lnTo>
                  <a:pt x="297185" y="1016000"/>
                </a:lnTo>
                <a:lnTo>
                  <a:pt x="341560" y="1003300"/>
                </a:lnTo>
                <a:lnTo>
                  <a:pt x="597318" y="1003300"/>
                </a:lnTo>
                <a:lnTo>
                  <a:pt x="582878" y="990600"/>
                </a:lnTo>
                <a:lnTo>
                  <a:pt x="550077" y="952500"/>
                </a:lnTo>
                <a:lnTo>
                  <a:pt x="513762" y="927100"/>
                </a:lnTo>
                <a:lnTo>
                  <a:pt x="474344" y="914400"/>
                </a:lnTo>
                <a:lnTo>
                  <a:pt x="432231" y="901700"/>
                </a:lnTo>
                <a:lnTo>
                  <a:pt x="387833" y="889000"/>
                </a:lnTo>
                <a:close/>
              </a:path>
              <a:path w="1760855" h="1562100">
                <a:moveTo>
                  <a:pt x="1465460" y="889000"/>
                </a:moveTo>
                <a:lnTo>
                  <a:pt x="1372906" y="889000"/>
                </a:lnTo>
                <a:lnTo>
                  <a:pt x="1328507" y="901700"/>
                </a:lnTo>
                <a:lnTo>
                  <a:pt x="1286393" y="914400"/>
                </a:lnTo>
                <a:lnTo>
                  <a:pt x="1246974" y="927100"/>
                </a:lnTo>
                <a:lnTo>
                  <a:pt x="1210660" y="952500"/>
                </a:lnTo>
                <a:lnTo>
                  <a:pt x="1177859" y="990600"/>
                </a:lnTo>
                <a:lnTo>
                  <a:pt x="1148981" y="1016000"/>
                </a:lnTo>
                <a:lnTo>
                  <a:pt x="1124436" y="1054100"/>
                </a:lnTo>
                <a:lnTo>
                  <a:pt x="1104633" y="1092200"/>
                </a:lnTo>
                <a:lnTo>
                  <a:pt x="1089981" y="1130300"/>
                </a:lnTo>
                <a:lnTo>
                  <a:pt x="1080889" y="1181100"/>
                </a:lnTo>
                <a:lnTo>
                  <a:pt x="1077768" y="1231900"/>
                </a:lnTo>
                <a:lnTo>
                  <a:pt x="1080889" y="1270000"/>
                </a:lnTo>
                <a:lnTo>
                  <a:pt x="1089981" y="1320800"/>
                </a:lnTo>
                <a:lnTo>
                  <a:pt x="1104633" y="1358900"/>
                </a:lnTo>
                <a:lnTo>
                  <a:pt x="1124436" y="1397000"/>
                </a:lnTo>
                <a:lnTo>
                  <a:pt x="1148981" y="1435100"/>
                </a:lnTo>
                <a:lnTo>
                  <a:pt x="1177859" y="1473200"/>
                </a:lnTo>
                <a:lnTo>
                  <a:pt x="1210660" y="1498600"/>
                </a:lnTo>
                <a:lnTo>
                  <a:pt x="1246974" y="1524000"/>
                </a:lnTo>
                <a:lnTo>
                  <a:pt x="1286393" y="1536700"/>
                </a:lnTo>
                <a:lnTo>
                  <a:pt x="1328507" y="1562100"/>
                </a:lnTo>
                <a:lnTo>
                  <a:pt x="1509867" y="1562100"/>
                </a:lnTo>
                <a:lnTo>
                  <a:pt x="1551993" y="1536700"/>
                </a:lnTo>
                <a:lnTo>
                  <a:pt x="1591427" y="1524000"/>
                </a:lnTo>
                <a:lnTo>
                  <a:pt x="1627758" y="1498600"/>
                </a:lnTo>
                <a:lnTo>
                  <a:pt x="1660577" y="1473200"/>
                </a:lnTo>
                <a:lnTo>
                  <a:pt x="1679841" y="1447800"/>
                </a:lnTo>
                <a:lnTo>
                  <a:pt x="1374815" y="1447800"/>
                </a:lnTo>
                <a:lnTo>
                  <a:pt x="1333471" y="1435100"/>
                </a:lnTo>
                <a:lnTo>
                  <a:pt x="1296041" y="1409700"/>
                </a:lnTo>
                <a:lnTo>
                  <a:pt x="1263417" y="1384300"/>
                </a:lnTo>
                <a:lnTo>
                  <a:pt x="1236489" y="1346200"/>
                </a:lnTo>
                <a:lnTo>
                  <a:pt x="1216152" y="1308100"/>
                </a:lnTo>
                <a:lnTo>
                  <a:pt x="1203295" y="1270000"/>
                </a:lnTo>
                <a:lnTo>
                  <a:pt x="1198811" y="1231900"/>
                </a:lnTo>
                <a:lnTo>
                  <a:pt x="1203294" y="1181100"/>
                </a:lnTo>
                <a:lnTo>
                  <a:pt x="1216150" y="1143000"/>
                </a:lnTo>
                <a:lnTo>
                  <a:pt x="1236487" y="1104900"/>
                </a:lnTo>
                <a:lnTo>
                  <a:pt x="1263413" y="1066800"/>
                </a:lnTo>
                <a:lnTo>
                  <a:pt x="1296037" y="1041400"/>
                </a:lnTo>
                <a:lnTo>
                  <a:pt x="1333467" y="1028700"/>
                </a:lnTo>
                <a:lnTo>
                  <a:pt x="1374812" y="1016000"/>
                </a:lnTo>
                <a:lnTo>
                  <a:pt x="1419181" y="1003300"/>
                </a:lnTo>
                <a:lnTo>
                  <a:pt x="1675025" y="1003300"/>
                </a:lnTo>
                <a:lnTo>
                  <a:pt x="1660577" y="990600"/>
                </a:lnTo>
                <a:lnTo>
                  <a:pt x="1627758" y="952500"/>
                </a:lnTo>
                <a:lnTo>
                  <a:pt x="1591427" y="927100"/>
                </a:lnTo>
                <a:lnTo>
                  <a:pt x="1551993" y="914400"/>
                </a:lnTo>
                <a:lnTo>
                  <a:pt x="1509867" y="901700"/>
                </a:lnTo>
                <a:lnTo>
                  <a:pt x="1465460" y="889000"/>
                </a:lnTo>
                <a:close/>
              </a:path>
              <a:path w="1760855" h="1562100">
                <a:moveTo>
                  <a:pt x="597318" y="1003300"/>
                </a:moveTo>
                <a:lnTo>
                  <a:pt x="341560" y="1003300"/>
                </a:lnTo>
                <a:lnTo>
                  <a:pt x="385925" y="1016000"/>
                </a:lnTo>
                <a:lnTo>
                  <a:pt x="427268" y="1028700"/>
                </a:lnTo>
                <a:lnTo>
                  <a:pt x="464697" y="1041400"/>
                </a:lnTo>
                <a:lnTo>
                  <a:pt x="497319" y="1066800"/>
                </a:lnTo>
                <a:lnTo>
                  <a:pt x="524245" y="1104900"/>
                </a:lnTo>
                <a:lnTo>
                  <a:pt x="544581" y="1143000"/>
                </a:lnTo>
                <a:lnTo>
                  <a:pt x="557436" y="1181100"/>
                </a:lnTo>
                <a:lnTo>
                  <a:pt x="561920" y="1231900"/>
                </a:lnTo>
                <a:lnTo>
                  <a:pt x="557436" y="1270000"/>
                </a:lnTo>
                <a:lnTo>
                  <a:pt x="544581" y="1308100"/>
                </a:lnTo>
                <a:lnTo>
                  <a:pt x="524245" y="1346200"/>
                </a:lnTo>
                <a:lnTo>
                  <a:pt x="497319" y="1384300"/>
                </a:lnTo>
                <a:lnTo>
                  <a:pt x="464697" y="1409700"/>
                </a:lnTo>
                <a:lnTo>
                  <a:pt x="427268" y="1435100"/>
                </a:lnTo>
                <a:lnTo>
                  <a:pt x="385925" y="1447800"/>
                </a:lnTo>
                <a:lnTo>
                  <a:pt x="602131" y="1447800"/>
                </a:lnTo>
                <a:lnTo>
                  <a:pt x="636303" y="1397000"/>
                </a:lnTo>
                <a:lnTo>
                  <a:pt x="656107" y="1358900"/>
                </a:lnTo>
                <a:lnTo>
                  <a:pt x="670760" y="1320800"/>
                </a:lnTo>
                <a:lnTo>
                  <a:pt x="679852" y="1270000"/>
                </a:lnTo>
                <a:lnTo>
                  <a:pt x="682973" y="1231900"/>
                </a:lnTo>
                <a:lnTo>
                  <a:pt x="679852" y="1181100"/>
                </a:lnTo>
                <a:lnTo>
                  <a:pt x="670760" y="1130300"/>
                </a:lnTo>
                <a:lnTo>
                  <a:pt x="656107" y="1092200"/>
                </a:lnTo>
                <a:lnTo>
                  <a:pt x="636303" y="1054100"/>
                </a:lnTo>
                <a:lnTo>
                  <a:pt x="611757" y="1016000"/>
                </a:lnTo>
                <a:lnTo>
                  <a:pt x="597318" y="1003300"/>
                </a:lnTo>
                <a:close/>
              </a:path>
              <a:path w="1760855" h="1562100">
                <a:moveTo>
                  <a:pt x="1675025" y="1003300"/>
                </a:moveTo>
                <a:lnTo>
                  <a:pt x="1419181" y="1003300"/>
                </a:lnTo>
                <a:lnTo>
                  <a:pt x="1463556" y="1016000"/>
                </a:lnTo>
                <a:lnTo>
                  <a:pt x="1504917" y="1028700"/>
                </a:lnTo>
                <a:lnTo>
                  <a:pt x="1542369" y="1041400"/>
                </a:lnTo>
                <a:lnTo>
                  <a:pt x="1575018" y="1066800"/>
                </a:lnTo>
                <a:lnTo>
                  <a:pt x="1601969" y="1104900"/>
                </a:lnTo>
                <a:lnTo>
                  <a:pt x="1622328" y="1143000"/>
                </a:lnTo>
                <a:lnTo>
                  <a:pt x="1635199" y="1181100"/>
                </a:lnTo>
                <a:lnTo>
                  <a:pt x="1639688" y="1231900"/>
                </a:lnTo>
                <a:lnTo>
                  <a:pt x="1635199" y="1270000"/>
                </a:lnTo>
                <a:lnTo>
                  <a:pt x="1622328" y="1308100"/>
                </a:lnTo>
                <a:lnTo>
                  <a:pt x="1601969" y="1346200"/>
                </a:lnTo>
                <a:lnTo>
                  <a:pt x="1575018" y="1384300"/>
                </a:lnTo>
                <a:lnTo>
                  <a:pt x="1542369" y="1409700"/>
                </a:lnTo>
                <a:lnTo>
                  <a:pt x="1504917" y="1435100"/>
                </a:lnTo>
                <a:lnTo>
                  <a:pt x="1463556" y="1447800"/>
                </a:lnTo>
                <a:lnTo>
                  <a:pt x="1679841" y="1447800"/>
                </a:lnTo>
                <a:lnTo>
                  <a:pt x="1714035" y="1397000"/>
                </a:lnTo>
                <a:lnTo>
                  <a:pt x="1733854" y="1358900"/>
                </a:lnTo>
                <a:lnTo>
                  <a:pt x="1748518" y="1320800"/>
                </a:lnTo>
                <a:lnTo>
                  <a:pt x="1757617" y="1270000"/>
                </a:lnTo>
                <a:lnTo>
                  <a:pt x="1760742" y="1231900"/>
                </a:lnTo>
                <a:lnTo>
                  <a:pt x="1757617" y="1181100"/>
                </a:lnTo>
                <a:lnTo>
                  <a:pt x="1748518" y="1130300"/>
                </a:lnTo>
                <a:lnTo>
                  <a:pt x="1733854" y="1092200"/>
                </a:lnTo>
                <a:lnTo>
                  <a:pt x="1714035" y="1054100"/>
                </a:lnTo>
                <a:lnTo>
                  <a:pt x="1689473" y="1016000"/>
                </a:lnTo>
                <a:lnTo>
                  <a:pt x="1675025" y="1003300"/>
                </a:lnTo>
                <a:close/>
              </a:path>
              <a:path w="1760855" h="1562100">
                <a:moveTo>
                  <a:pt x="1032972" y="215900"/>
                </a:moveTo>
                <a:lnTo>
                  <a:pt x="944547" y="215900"/>
                </a:lnTo>
                <a:lnTo>
                  <a:pt x="922945" y="228600"/>
                </a:lnTo>
                <a:lnTo>
                  <a:pt x="902653" y="241300"/>
                </a:lnTo>
                <a:lnTo>
                  <a:pt x="526298" y="520700"/>
                </a:lnTo>
                <a:lnTo>
                  <a:pt x="492007" y="558800"/>
                </a:lnTo>
                <a:lnTo>
                  <a:pt x="475693" y="596900"/>
                </a:lnTo>
                <a:lnTo>
                  <a:pt x="478182" y="647700"/>
                </a:lnTo>
                <a:lnTo>
                  <a:pt x="500298" y="698500"/>
                </a:lnTo>
                <a:lnTo>
                  <a:pt x="503995" y="698500"/>
                </a:lnTo>
                <a:lnTo>
                  <a:pt x="508036" y="711200"/>
                </a:lnTo>
                <a:lnTo>
                  <a:pt x="512267" y="711200"/>
                </a:lnTo>
                <a:lnTo>
                  <a:pt x="517334" y="723900"/>
                </a:lnTo>
                <a:lnTo>
                  <a:pt x="528907" y="723900"/>
                </a:lnTo>
                <a:lnTo>
                  <a:pt x="535512" y="736600"/>
                </a:lnTo>
                <a:lnTo>
                  <a:pt x="813786" y="901700"/>
                </a:lnTo>
                <a:lnTo>
                  <a:pt x="780499" y="1295400"/>
                </a:lnTo>
                <a:lnTo>
                  <a:pt x="784829" y="1333500"/>
                </a:lnTo>
                <a:lnTo>
                  <a:pt x="802607" y="1371600"/>
                </a:lnTo>
                <a:lnTo>
                  <a:pt x="831033" y="1397000"/>
                </a:lnTo>
                <a:lnTo>
                  <a:pt x="910238" y="1397000"/>
                </a:lnTo>
                <a:lnTo>
                  <a:pt x="939491" y="1371600"/>
                </a:lnTo>
                <a:lnTo>
                  <a:pt x="960366" y="1346200"/>
                </a:lnTo>
                <a:lnTo>
                  <a:pt x="970054" y="1320800"/>
                </a:lnTo>
                <a:lnTo>
                  <a:pt x="1008293" y="863600"/>
                </a:lnTo>
                <a:lnTo>
                  <a:pt x="1006895" y="838200"/>
                </a:lnTo>
                <a:lnTo>
                  <a:pt x="998593" y="812800"/>
                </a:lnTo>
                <a:lnTo>
                  <a:pt x="984034" y="787400"/>
                </a:lnTo>
                <a:lnTo>
                  <a:pt x="963865" y="774700"/>
                </a:lnTo>
                <a:lnTo>
                  <a:pt x="772520" y="660400"/>
                </a:lnTo>
                <a:lnTo>
                  <a:pt x="1057266" y="444500"/>
                </a:lnTo>
                <a:lnTo>
                  <a:pt x="1205724" y="444500"/>
                </a:lnTo>
                <a:lnTo>
                  <a:pt x="1098259" y="279400"/>
                </a:lnTo>
                <a:lnTo>
                  <a:pt x="1095267" y="279400"/>
                </a:lnTo>
                <a:lnTo>
                  <a:pt x="1091931" y="266700"/>
                </a:lnTo>
                <a:lnTo>
                  <a:pt x="1084228" y="266700"/>
                </a:lnTo>
                <a:lnTo>
                  <a:pt x="1080867" y="254000"/>
                </a:lnTo>
                <a:lnTo>
                  <a:pt x="1072668" y="254000"/>
                </a:lnTo>
                <a:lnTo>
                  <a:pt x="1071757" y="241300"/>
                </a:lnTo>
                <a:lnTo>
                  <a:pt x="1070888" y="241300"/>
                </a:lnTo>
                <a:lnTo>
                  <a:pt x="1052892" y="228600"/>
                </a:lnTo>
                <a:lnTo>
                  <a:pt x="1032972" y="215900"/>
                </a:lnTo>
                <a:close/>
              </a:path>
              <a:path w="1760855" h="1562100">
                <a:moveTo>
                  <a:pt x="1205724" y="444500"/>
                </a:moveTo>
                <a:lnTo>
                  <a:pt x="1057266" y="444500"/>
                </a:lnTo>
                <a:lnTo>
                  <a:pt x="1206382" y="673100"/>
                </a:lnTo>
                <a:lnTo>
                  <a:pt x="1543713" y="673100"/>
                </a:lnTo>
                <a:lnTo>
                  <a:pt x="1562951" y="660400"/>
                </a:lnTo>
                <a:lnTo>
                  <a:pt x="1575919" y="635000"/>
                </a:lnTo>
                <a:lnTo>
                  <a:pt x="1580674" y="609600"/>
                </a:lnTo>
                <a:lnTo>
                  <a:pt x="1575919" y="584200"/>
                </a:lnTo>
                <a:lnTo>
                  <a:pt x="1562951" y="571500"/>
                </a:lnTo>
                <a:lnTo>
                  <a:pt x="1543713" y="558800"/>
                </a:lnTo>
                <a:lnTo>
                  <a:pt x="1520152" y="546100"/>
                </a:lnTo>
                <a:lnTo>
                  <a:pt x="1271856" y="546100"/>
                </a:lnTo>
                <a:lnTo>
                  <a:pt x="1205724" y="444500"/>
                </a:lnTo>
                <a:close/>
              </a:path>
              <a:path w="1760855" h="1562100">
                <a:moveTo>
                  <a:pt x="1341614" y="0"/>
                </a:moveTo>
                <a:lnTo>
                  <a:pt x="1276379" y="0"/>
                </a:lnTo>
                <a:lnTo>
                  <a:pt x="1244723" y="12700"/>
                </a:lnTo>
                <a:lnTo>
                  <a:pt x="1188225" y="50800"/>
                </a:lnTo>
                <a:lnTo>
                  <a:pt x="1160442" y="88900"/>
                </a:lnTo>
                <a:lnTo>
                  <a:pt x="1143773" y="127000"/>
                </a:lnTo>
                <a:lnTo>
                  <a:pt x="1138216" y="165100"/>
                </a:lnTo>
                <a:lnTo>
                  <a:pt x="1143773" y="215900"/>
                </a:lnTo>
                <a:lnTo>
                  <a:pt x="1160442" y="254000"/>
                </a:lnTo>
                <a:lnTo>
                  <a:pt x="1188225" y="292100"/>
                </a:lnTo>
                <a:lnTo>
                  <a:pt x="1224636" y="317500"/>
                </a:lnTo>
                <a:lnTo>
                  <a:pt x="1265663" y="330200"/>
                </a:lnTo>
                <a:lnTo>
                  <a:pt x="1308998" y="342900"/>
                </a:lnTo>
                <a:lnTo>
                  <a:pt x="1352333" y="330200"/>
                </a:lnTo>
                <a:lnTo>
                  <a:pt x="1393363" y="317500"/>
                </a:lnTo>
                <a:lnTo>
                  <a:pt x="1429778" y="292100"/>
                </a:lnTo>
                <a:lnTo>
                  <a:pt x="1457556" y="254000"/>
                </a:lnTo>
                <a:lnTo>
                  <a:pt x="1474223" y="215900"/>
                </a:lnTo>
                <a:lnTo>
                  <a:pt x="1479779" y="165100"/>
                </a:lnTo>
                <a:lnTo>
                  <a:pt x="1474223" y="127000"/>
                </a:lnTo>
                <a:lnTo>
                  <a:pt x="1457556" y="88900"/>
                </a:lnTo>
                <a:lnTo>
                  <a:pt x="1429778" y="50800"/>
                </a:lnTo>
                <a:lnTo>
                  <a:pt x="1373271" y="12700"/>
                </a:lnTo>
                <a:lnTo>
                  <a:pt x="1341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0178" y="2940089"/>
            <a:ext cx="16920210" cy="6745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0385" indent="-502920">
              <a:lnSpc>
                <a:spcPts val="4470"/>
              </a:lnSpc>
              <a:buSzPct val="145833"/>
              <a:buChar char="-"/>
              <a:tabLst>
                <a:tab pos="540385" algn="l"/>
                <a:tab pos="541020" algn="l"/>
              </a:tabLst>
            </a:pPr>
            <a:r>
              <a:rPr sz="3600" spc="170" dirty="0">
                <a:latin typeface="Arial"/>
                <a:cs typeface="Arial"/>
              </a:rPr>
              <a:t>Add </a:t>
            </a:r>
            <a:r>
              <a:rPr sz="3600" spc="15" dirty="0">
                <a:latin typeface="Arial"/>
                <a:cs typeface="Arial"/>
              </a:rPr>
              <a:t>new </a:t>
            </a:r>
            <a:r>
              <a:rPr sz="3600" spc="-5" dirty="0">
                <a:latin typeface="Arial"/>
                <a:cs typeface="Arial"/>
              </a:rPr>
              <a:t>select </a:t>
            </a:r>
            <a:r>
              <a:rPr sz="3600" spc="30" dirty="0">
                <a:latin typeface="Arial"/>
                <a:cs typeface="Arial"/>
              </a:rPr>
              <a:t>menu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60" dirty="0">
                <a:latin typeface="Arial"/>
                <a:cs typeface="Arial"/>
              </a:rPr>
              <a:t>color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65" dirty="0">
                <a:latin typeface="Arial"/>
                <a:cs typeface="Arial"/>
              </a:rPr>
              <a:t>points</a:t>
            </a:r>
            <a:r>
              <a:rPr sz="3600" spc="-480" dirty="0">
                <a:latin typeface="Arial"/>
                <a:cs typeface="Arial"/>
              </a:rPr>
              <a:t> </a:t>
            </a:r>
            <a:r>
              <a:rPr sz="3600" spc="80" dirty="0">
                <a:latin typeface="Arial"/>
                <a:cs typeface="Arial"/>
              </a:rPr>
              <a:t>by</a:t>
            </a:r>
            <a:endParaRPr sz="3600">
              <a:latin typeface="Arial"/>
              <a:cs typeface="Arial"/>
            </a:endParaRPr>
          </a:p>
          <a:p>
            <a:pPr marL="906780" lvl="1" indent="-502920">
              <a:lnSpc>
                <a:spcPts val="5525"/>
              </a:lnSpc>
              <a:buSzPct val="145833"/>
              <a:buChar char="-"/>
              <a:tabLst>
                <a:tab pos="907415" algn="l"/>
              </a:tabLst>
            </a:pPr>
            <a:r>
              <a:rPr sz="3600" spc="15" dirty="0">
                <a:latin typeface="Courier New"/>
                <a:cs typeface="Courier New"/>
              </a:rPr>
              <a:t>inputId =</a:t>
            </a:r>
            <a:r>
              <a:rPr sz="3600" spc="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"z"</a:t>
            </a:r>
            <a:endParaRPr sz="3600">
              <a:latin typeface="Courier New"/>
              <a:cs typeface="Courier New"/>
            </a:endParaRPr>
          </a:p>
          <a:p>
            <a:pPr marL="906780" lvl="1" indent="-502920">
              <a:lnSpc>
                <a:spcPts val="5360"/>
              </a:lnSpc>
              <a:buSzPct val="145833"/>
              <a:buChar char="-"/>
              <a:tabLst>
                <a:tab pos="907415" algn="l"/>
              </a:tabLst>
            </a:pPr>
            <a:r>
              <a:rPr sz="3600" spc="15" dirty="0">
                <a:latin typeface="Courier New"/>
                <a:cs typeface="Courier New"/>
              </a:rPr>
              <a:t>label = "Color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by:"</a:t>
            </a:r>
            <a:endParaRPr sz="3600">
              <a:latin typeface="Courier New"/>
              <a:cs typeface="Courier New"/>
            </a:endParaRPr>
          </a:p>
          <a:p>
            <a:pPr marL="906780" lvl="1" indent="-502920">
              <a:lnSpc>
                <a:spcPts val="5770"/>
              </a:lnSpc>
              <a:buSzPct val="145833"/>
              <a:buChar char="-"/>
              <a:tabLst>
                <a:tab pos="907415" algn="l"/>
              </a:tabLst>
            </a:pPr>
            <a:r>
              <a:rPr sz="3600" spc="15" dirty="0">
                <a:latin typeface="Courier New"/>
                <a:cs typeface="Courier New"/>
              </a:rPr>
              <a:t>choices = c("Gender", "Depressed",</a:t>
            </a:r>
            <a:r>
              <a:rPr sz="360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"SleepTrouble",</a:t>
            </a:r>
            <a:endParaRPr sz="3600">
              <a:latin typeface="Courier New"/>
              <a:cs typeface="Courier New"/>
            </a:endParaRPr>
          </a:p>
          <a:p>
            <a:pPr marL="906780">
              <a:lnSpc>
                <a:spcPts val="3954"/>
              </a:lnSpc>
            </a:pPr>
            <a:r>
              <a:rPr sz="3600" spc="15" dirty="0">
                <a:latin typeface="Courier New"/>
                <a:cs typeface="Courier New"/>
              </a:rPr>
              <a:t>"SmokeNow",</a:t>
            </a:r>
            <a:r>
              <a:rPr sz="3600" spc="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"Marijuana")</a:t>
            </a:r>
            <a:endParaRPr sz="3600">
              <a:latin typeface="Courier New"/>
              <a:cs typeface="Courier New"/>
            </a:endParaRPr>
          </a:p>
          <a:p>
            <a:pPr marL="906780" lvl="1" indent="-502920">
              <a:lnSpc>
                <a:spcPts val="5565"/>
              </a:lnSpc>
              <a:buSzPct val="145833"/>
              <a:buChar char="-"/>
              <a:tabLst>
                <a:tab pos="907415" algn="l"/>
              </a:tabLst>
            </a:pPr>
            <a:r>
              <a:rPr sz="3600" spc="15" dirty="0">
                <a:latin typeface="Courier New"/>
                <a:cs typeface="Courier New"/>
              </a:rPr>
              <a:t>selected =</a:t>
            </a:r>
            <a:r>
              <a:rPr sz="3600" spc="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"SleepTrouble"</a:t>
            </a:r>
            <a:endParaRPr sz="3600">
              <a:latin typeface="Courier New"/>
              <a:cs typeface="Courier New"/>
            </a:endParaRPr>
          </a:p>
          <a:p>
            <a:pPr marL="540385" indent="-502920">
              <a:lnSpc>
                <a:spcPts val="5870"/>
              </a:lnSpc>
              <a:buSzPct val="145833"/>
              <a:buChar char="-"/>
              <a:tabLst>
                <a:tab pos="540385" algn="l"/>
                <a:tab pos="541020" algn="l"/>
              </a:tabLst>
            </a:pPr>
            <a:r>
              <a:rPr sz="3600" spc="-120" dirty="0">
                <a:latin typeface="Arial"/>
                <a:cs typeface="Arial"/>
              </a:rPr>
              <a:t>Use </a:t>
            </a:r>
            <a:r>
              <a:rPr sz="3600" spc="5" dirty="0">
                <a:latin typeface="Arial"/>
                <a:cs typeface="Arial"/>
              </a:rPr>
              <a:t>this </a:t>
            </a:r>
            <a:r>
              <a:rPr sz="3600" spc="10" dirty="0">
                <a:latin typeface="Arial"/>
                <a:cs typeface="Arial"/>
              </a:rPr>
              <a:t>variable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-20" dirty="0">
                <a:latin typeface="Arial"/>
                <a:cs typeface="Arial"/>
              </a:rPr>
              <a:t>aesthetics </a:t>
            </a:r>
            <a:r>
              <a:rPr sz="3600" spc="110" dirty="0">
                <a:latin typeface="Arial"/>
                <a:cs typeface="Arial"/>
              </a:rPr>
              <a:t>of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5" dirty="0">
                <a:latin typeface="Courier New"/>
                <a:cs typeface="Courier New"/>
              </a:rPr>
              <a:t>ggplot</a:t>
            </a:r>
            <a:r>
              <a:rPr sz="3600" spc="-1210" dirty="0">
                <a:latin typeface="Courier New"/>
                <a:cs typeface="Courier New"/>
              </a:rPr>
              <a:t> </a:t>
            </a:r>
            <a:r>
              <a:rPr sz="3600" spc="60" dirty="0">
                <a:latin typeface="Arial"/>
                <a:cs typeface="Arial"/>
              </a:rPr>
              <a:t>function </a:t>
            </a:r>
            <a:r>
              <a:rPr sz="3600" spc="-190" dirty="0">
                <a:latin typeface="Arial"/>
                <a:cs typeface="Arial"/>
              </a:rPr>
              <a:t>as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60" dirty="0">
                <a:latin typeface="Arial"/>
                <a:cs typeface="Arial"/>
              </a:rPr>
              <a:t>color </a:t>
            </a:r>
            <a:r>
              <a:rPr sz="3600" spc="45" dirty="0">
                <a:latin typeface="Arial"/>
                <a:cs typeface="Arial"/>
              </a:rPr>
              <a:t>argument</a:t>
            </a:r>
            <a:endParaRPr sz="3600">
              <a:latin typeface="Arial"/>
              <a:cs typeface="Arial"/>
            </a:endParaRPr>
          </a:p>
          <a:p>
            <a:pPr marL="540385">
              <a:lnSpc>
                <a:spcPts val="4220"/>
              </a:lnSpc>
              <a:spcBef>
                <a:spcPts val="295"/>
              </a:spcBef>
            </a:pP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60" dirty="0">
                <a:latin typeface="Arial"/>
                <a:cs typeface="Arial"/>
              </a:rPr>
              <a:t>color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65" dirty="0">
                <a:latin typeface="Arial"/>
                <a:cs typeface="Arial"/>
              </a:rPr>
              <a:t>points</a:t>
            </a:r>
            <a:r>
              <a:rPr sz="3600" spc="-295" dirty="0">
                <a:latin typeface="Arial"/>
                <a:cs typeface="Arial"/>
              </a:rPr>
              <a:t> </a:t>
            </a:r>
            <a:r>
              <a:rPr sz="3600" spc="80" dirty="0">
                <a:latin typeface="Arial"/>
                <a:cs typeface="Arial"/>
              </a:rPr>
              <a:t>by</a:t>
            </a:r>
            <a:endParaRPr sz="3600">
              <a:latin typeface="Arial"/>
              <a:cs typeface="Arial"/>
            </a:endParaRPr>
          </a:p>
          <a:p>
            <a:pPr marL="540385" indent="-502920">
              <a:lnSpc>
                <a:spcPts val="5935"/>
              </a:lnSpc>
              <a:buSzPct val="145833"/>
              <a:buChar char="-"/>
              <a:tabLst>
                <a:tab pos="540385" algn="l"/>
                <a:tab pos="541020" algn="l"/>
              </a:tabLst>
            </a:pPr>
            <a:r>
              <a:rPr sz="3600" spc="-140" dirty="0">
                <a:latin typeface="Arial"/>
                <a:cs typeface="Arial"/>
              </a:rPr>
              <a:t>Run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0" dirty="0">
                <a:latin typeface="Arial"/>
                <a:cs typeface="Arial"/>
              </a:rPr>
              <a:t>app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-10" dirty="0">
                <a:latin typeface="Arial"/>
                <a:cs typeface="Arial"/>
              </a:rPr>
              <a:t>Viewer</a:t>
            </a:r>
            <a:r>
              <a:rPr sz="3600" spc="-125" dirty="0">
                <a:latin typeface="Arial"/>
                <a:cs typeface="Arial"/>
              </a:rPr>
              <a:t> </a:t>
            </a:r>
            <a:r>
              <a:rPr sz="3600" spc="-105" dirty="0">
                <a:latin typeface="Arial"/>
                <a:cs typeface="Arial"/>
              </a:rPr>
              <a:t>Pane</a:t>
            </a:r>
            <a:endParaRPr sz="3600">
              <a:latin typeface="Arial"/>
              <a:cs typeface="Arial"/>
            </a:endParaRPr>
          </a:p>
          <a:p>
            <a:pPr marL="540385" indent="-502920">
              <a:lnSpc>
                <a:spcPts val="6035"/>
              </a:lnSpc>
              <a:buSzPct val="145833"/>
              <a:buChar char="-"/>
              <a:tabLst>
                <a:tab pos="540385" algn="l"/>
                <a:tab pos="541020" algn="l"/>
              </a:tabLst>
            </a:pPr>
            <a:r>
              <a:rPr sz="3600" spc="30" dirty="0">
                <a:latin typeface="Arial"/>
                <a:cs typeface="Arial"/>
              </a:rPr>
              <a:t>Compare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your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80" dirty="0">
                <a:latin typeface="Arial"/>
                <a:cs typeface="Arial"/>
              </a:rPr>
              <a:t>code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340" dirty="0">
                <a:latin typeface="Arial"/>
                <a:cs typeface="Arial"/>
              </a:rPr>
              <a:t>/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130" dirty="0">
                <a:latin typeface="Arial"/>
                <a:cs typeface="Arial"/>
              </a:rPr>
              <a:t>output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with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the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person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sitting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next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175" dirty="0">
                <a:latin typeface="Arial"/>
                <a:cs typeface="Arial"/>
              </a:rPr>
              <a:t>to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340" dirty="0">
                <a:latin typeface="Arial"/>
                <a:cs typeface="Arial"/>
              </a:rPr>
              <a:t>/</a:t>
            </a:r>
            <a:r>
              <a:rPr sz="3600" spc="10" dirty="0">
                <a:latin typeface="Arial"/>
                <a:cs typeface="Arial"/>
              </a:rPr>
              <a:t> nearby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35" dirty="0">
                <a:latin typeface="Arial"/>
                <a:cs typeface="Arial"/>
              </a:rPr>
              <a:t>you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09174" y="9785042"/>
            <a:ext cx="3686175" cy="1330325"/>
            <a:chOff x="8209174" y="9785042"/>
            <a:chExt cx="3686175" cy="1330325"/>
          </a:xfrm>
        </p:grpSpPr>
        <p:sp>
          <p:nvSpPr>
            <p:cNvPr id="7" name="object 7"/>
            <p:cNvSpPr/>
            <p:nvPr/>
          </p:nvSpPr>
          <p:spPr>
            <a:xfrm>
              <a:off x="8219645" y="9959398"/>
              <a:ext cx="3664809" cy="11502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19645" y="9795513"/>
              <a:ext cx="3665220" cy="1309370"/>
            </a:xfrm>
            <a:custGeom>
              <a:avLst/>
              <a:gdLst/>
              <a:ahLst/>
              <a:cxnLst/>
              <a:rect l="l" t="t" r="r" b="b"/>
              <a:pathLst>
                <a:path w="3665220" h="1309370">
                  <a:moveTo>
                    <a:pt x="0" y="0"/>
                  </a:moveTo>
                  <a:lnTo>
                    <a:pt x="3664809" y="0"/>
                  </a:lnTo>
                  <a:lnTo>
                    <a:pt x="3664809" y="1308860"/>
                  </a:lnTo>
                  <a:lnTo>
                    <a:pt x="0" y="130886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10767" y="3278180"/>
            <a:ext cx="2667000" cy="2533650"/>
          </a:xfrm>
          <a:custGeom>
            <a:avLst/>
            <a:gdLst/>
            <a:ahLst/>
            <a:cxnLst/>
            <a:rect l="l" t="t" r="r" b="b"/>
            <a:pathLst>
              <a:path w="2667000" h="2533650">
                <a:moveTo>
                  <a:pt x="967492" y="2424439"/>
                </a:moveTo>
                <a:lnTo>
                  <a:pt x="681231" y="2424439"/>
                </a:lnTo>
                <a:lnTo>
                  <a:pt x="691928" y="2424613"/>
                </a:lnTo>
                <a:lnTo>
                  <a:pt x="702808" y="2430687"/>
                </a:lnTo>
                <a:lnTo>
                  <a:pt x="728254" y="2453253"/>
                </a:lnTo>
                <a:lnTo>
                  <a:pt x="741267" y="2465330"/>
                </a:lnTo>
                <a:lnTo>
                  <a:pt x="769658" y="2491834"/>
                </a:lnTo>
                <a:lnTo>
                  <a:pt x="786771" y="2507134"/>
                </a:lnTo>
                <a:lnTo>
                  <a:pt x="802263" y="2519297"/>
                </a:lnTo>
                <a:lnTo>
                  <a:pt x="816712" y="2527966"/>
                </a:lnTo>
                <a:lnTo>
                  <a:pt x="830696" y="2532783"/>
                </a:lnTo>
                <a:lnTo>
                  <a:pt x="844793" y="2533392"/>
                </a:lnTo>
                <a:lnTo>
                  <a:pt x="859581" y="2529435"/>
                </a:lnTo>
                <a:lnTo>
                  <a:pt x="893542" y="2506394"/>
                </a:lnTo>
                <a:lnTo>
                  <a:pt x="937205" y="2460802"/>
                </a:lnTo>
                <a:lnTo>
                  <a:pt x="964119" y="2428656"/>
                </a:lnTo>
                <a:lnTo>
                  <a:pt x="967492" y="2424439"/>
                </a:lnTo>
                <a:close/>
              </a:path>
              <a:path w="2667000" h="2533650">
                <a:moveTo>
                  <a:pt x="294779" y="1226322"/>
                </a:moveTo>
                <a:lnTo>
                  <a:pt x="276654" y="1226498"/>
                </a:lnTo>
                <a:lnTo>
                  <a:pt x="235989" y="1236083"/>
                </a:lnTo>
                <a:lnTo>
                  <a:pt x="212342" y="1240885"/>
                </a:lnTo>
                <a:lnTo>
                  <a:pt x="187374" y="1248101"/>
                </a:lnTo>
                <a:lnTo>
                  <a:pt x="162018" y="1260452"/>
                </a:lnTo>
                <a:lnTo>
                  <a:pt x="157655" y="1272124"/>
                </a:lnTo>
                <a:lnTo>
                  <a:pt x="159656" y="1286021"/>
                </a:lnTo>
                <a:lnTo>
                  <a:pt x="164246" y="1301330"/>
                </a:lnTo>
                <a:lnTo>
                  <a:pt x="167652" y="1317240"/>
                </a:lnTo>
                <a:lnTo>
                  <a:pt x="153472" y="1332392"/>
                </a:lnTo>
                <a:lnTo>
                  <a:pt x="116055" y="1342607"/>
                </a:lnTo>
                <a:lnTo>
                  <a:pt x="68836" y="1354173"/>
                </a:lnTo>
                <a:lnTo>
                  <a:pt x="25248" y="1373378"/>
                </a:lnTo>
                <a:lnTo>
                  <a:pt x="21929" y="1382844"/>
                </a:lnTo>
                <a:lnTo>
                  <a:pt x="25225" y="1396766"/>
                </a:lnTo>
                <a:lnTo>
                  <a:pt x="29290" y="1410753"/>
                </a:lnTo>
                <a:lnTo>
                  <a:pt x="28274" y="1420414"/>
                </a:lnTo>
                <a:lnTo>
                  <a:pt x="13587" y="1433913"/>
                </a:lnTo>
                <a:lnTo>
                  <a:pt x="3607" y="1442338"/>
                </a:lnTo>
                <a:lnTo>
                  <a:pt x="0" y="1451776"/>
                </a:lnTo>
                <a:lnTo>
                  <a:pt x="23848" y="1514275"/>
                </a:lnTo>
                <a:lnTo>
                  <a:pt x="44258" y="1559504"/>
                </a:lnTo>
                <a:lnTo>
                  <a:pt x="65561" y="1604105"/>
                </a:lnTo>
                <a:lnTo>
                  <a:pt x="87653" y="1648180"/>
                </a:lnTo>
                <a:lnTo>
                  <a:pt x="110431" y="1691831"/>
                </a:lnTo>
                <a:lnTo>
                  <a:pt x="133794" y="1735162"/>
                </a:lnTo>
                <a:lnTo>
                  <a:pt x="157639" y="1778275"/>
                </a:lnTo>
                <a:lnTo>
                  <a:pt x="181862" y="1821273"/>
                </a:lnTo>
                <a:lnTo>
                  <a:pt x="255781" y="1950601"/>
                </a:lnTo>
                <a:lnTo>
                  <a:pt x="280495" y="1994164"/>
                </a:lnTo>
                <a:lnTo>
                  <a:pt x="305074" y="2038126"/>
                </a:lnTo>
                <a:lnTo>
                  <a:pt x="329417" y="2082588"/>
                </a:lnTo>
                <a:lnTo>
                  <a:pt x="353421" y="2127653"/>
                </a:lnTo>
                <a:lnTo>
                  <a:pt x="376983" y="2173425"/>
                </a:lnTo>
                <a:lnTo>
                  <a:pt x="400001" y="2220005"/>
                </a:lnTo>
                <a:lnTo>
                  <a:pt x="436497" y="2291669"/>
                </a:lnTo>
                <a:lnTo>
                  <a:pt x="469379" y="2348679"/>
                </a:lnTo>
                <a:lnTo>
                  <a:pt x="498920" y="2392504"/>
                </a:lnTo>
                <a:lnTo>
                  <a:pt x="525392" y="2424613"/>
                </a:lnTo>
                <a:lnTo>
                  <a:pt x="570218" y="2459557"/>
                </a:lnTo>
                <a:lnTo>
                  <a:pt x="589116" y="2465330"/>
                </a:lnTo>
                <a:lnTo>
                  <a:pt x="606035" y="2465262"/>
                </a:lnTo>
                <a:lnTo>
                  <a:pt x="621283" y="2460802"/>
                </a:lnTo>
                <a:lnTo>
                  <a:pt x="635024" y="2453477"/>
                </a:lnTo>
                <a:lnTo>
                  <a:pt x="647638" y="2444698"/>
                </a:lnTo>
                <a:lnTo>
                  <a:pt x="659363" y="2435952"/>
                </a:lnTo>
                <a:lnTo>
                  <a:pt x="670470" y="2428710"/>
                </a:lnTo>
                <a:lnTo>
                  <a:pt x="681231" y="2424439"/>
                </a:lnTo>
                <a:lnTo>
                  <a:pt x="967492" y="2424439"/>
                </a:lnTo>
                <a:lnTo>
                  <a:pt x="995193" y="2389800"/>
                </a:lnTo>
                <a:lnTo>
                  <a:pt x="1031005" y="2343877"/>
                </a:lnTo>
                <a:lnTo>
                  <a:pt x="1172647" y="2160133"/>
                </a:lnTo>
                <a:lnTo>
                  <a:pt x="1233190" y="2082368"/>
                </a:lnTo>
                <a:lnTo>
                  <a:pt x="1264124" y="2039905"/>
                </a:lnTo>
                <a:lnTo>
                  <a:pt x="1304526" y="1986038"/>
                </a:lnTo>
                <a:lnTo>
                  <a:pt x="1353420" y="1921985"/>
                </a:lnTo>
                <a:lnTo>
                  <a:pt x="1440554" y="1809466"/>
                </a:lnTo>
                <a:lnTo>
                  <a:pt x="1460175" y="1784338"/>
                </a:lnTo>
                <a:lnTo>
                  <a:pt x="756995" y="1784338"/>
                </a:lnTo>
                <a:lnTo>
                  <a:pt x="724800" y="1746335"/>
                </a:lnTo>
                <a:lnTo>
                  <a:pt x="683831" y="1694013"/>
                </a:lnTo>
                <a:lnTo>
                  <a:pt x="654314" y="1654796"/>
                </a:lnTo>
                <a:lnTo>
                  <a:pt x="626230" y="1616641"/>
                </a:lnTo>
                <a:lnTo>
                  <a:pt x="544650" y="1504442"/>
                </a:lnTo>
                <a:lnTo>
                  <a:pt x="516371" y="1466432"/>
                </a:lnTo>
                <a:lnTo>
                  <a:pt x="486561" y="1427432"/>
                </a:lnTo>
                <a:lnTo>
                  <a:pt x="454627" y="1387034"/>
                </a:lnTo>
                <a:lnTo>
                  <a:pt x="423892" y="1350688"/>
                </a:lnTo>
                <a:lnTo>
                  <a:pt x="391883" y="1315305"/>
                </a:lnTo>
                <a:lnTo>
                  <a:pt x="359438" y="1280240"/>
                </a:lnTo>
                <a:lnTo>
                  <a:pt x="327396" y="1244845"/>
                </a:lnTo>
                <a:lnTo>
                  <a:pt x="311710" y="1231940"/>
                </a:lnTo>
                <a:lnTo>
                  <a:pt x="294779" y="1226322"/>
                </a:lnTo>
                <a:close/>
              </a:path>
              <a:path w="2667000" h="2533650">
                <a:moveTo>
                  <a:pt x="2399117" y="0"/>
                </a:moveTo>
                <a:lnTo>
                  <a:pt x="2365771" y="20837"/>
                </a:lnTo>
                <a:lnTo>
                  <a:pt x="2329422" y="51831"/>
                </a:lnTo>
                <a:lnTo>
                  <a:pt x="2282965" y="95135"/>
                </a:lnTo>
                <a:lnTo>
                  <a:pt x="2227417" y="149575"/>
                </a:lnTo>
                <a:lnTo>
                  <a:pt x="2196553" y="180603"/>
                </a:lnTo>
                <a:lnTo>
                  <a:pt x="2163798" y="213974"/>
                </a:lnTo>
                <a:lnTo>
                  <a:pt x="2129279" y="249541"/>
                </a:lnTo>
                <a:lnTo>
                  <a:pt x="2055458" y="326676"/>
                </a:lnTo>
                <a:lnTo>
                  <a:pt x="1976110" y="410833"/>
                </a:lnTo>
                <a:lnTo>
                  <a:pt x="1848948" y="547662"/>
                </a:lnTo>
                <a:lnTo>
                  <a:pt x="1669547" y="743707"/>
                </a:lnTo>
                <a:lnTo>
                  <a:pt x="1440914" y="997407"/>
                </a:lnTo>
                <a:lnTo>
                  <a:pt x="1181116" y="1290286"/>
                </a:lnTo>
                <a:lnTo>
                  <a:pt x="995409" y="1503169"/>
                </a:lnTo>
                <a:lnTo>
                  <a:pt x="904545" y="1609065"/>
                </a:lnTo>
                <a:lnTo>
                  <a:pt x="854656" y="1668116"/>
                </a:lnTo>
                <a:lnTo>
                  <a:pt x="814504" y="1716559"/>
                </a:lnTo>
                <a:lnTo>
                  <a:pt x="798397" y="1736435"/>
                </a:lnTo>
                <a:lnTo>
                  <a:pt x="788881" y="1747879"/>
                </a:lnTo>
                <a:lnTo>
                  <a:pt x="778894" y="1759416"/>
                </a:lnTo>
                <a:lnTo>
                  <a:pt x="756995" y="1784338"/>
                </a:lnTo>
                <a:lnTo>
                  <a:pt x="1460175" y="1784338"/>
                </a:lnTo>
                <a:lnTo>
                  <a:pt x="1652407" y="1540300"/>
                </a:lnTo>
                <a:lnTo>
                  <a:pt x="1933337" y="1188809"/>
                </a:lnTo>
                <a:lnTo>
                  <a:pt x="2172978" y="892974"/>
                </a:lnTo>
                <a:lnTo>
                  <a:pt x="2318335" y="715776"/>
                </a:lnTo>
                <a:lnTo>
                  <a:pt x="2414246" y="600309"/>
                </a:lnTo>
                <a:lnTo>
                  <a:pt x="2470118" y="533912"/>
                </a:lnTo>
                <a:lnTo>
                  <a:pt x="2495268" y="504345"/>
                </a:lnTo>
                <a:lnTo>
                  <a:pt x="2539385" y="453231"/>
                </a:lnTo>
                <a:lnTo>
                  <a:pt x="2593549" y="392463"/>
                </a:lnTo>
                <a:lnTo>
                  <a:pt x="2611643" y="370496"/>
                </a:lnTo>
                <a:lnTo>
                  <a:pt x="2628154" y="347219"/>
                </a:lnTo>
                <a:lnTo>
                  <a:pt x="2642508" y="321924"/>
                </a:lnTo>
                <a:lnTo>
                  <a:pt x="2661267" y="282299"/>
                </a:lnTo>
                <a:lnTo>
                  <a:pt x="2666421" y="256909"/>
                </a:lnTo>
                <a:lnTo>
                  <a:pt x="2656258" y="233898"/>
                </a:lnTo>
                <a:lnTo>
                  <a:pt x="2629064" y="201410"/>
                </a:lnTo>
                <a:lnTo>
                  <a:pt x="2584737" y="178470"/>
                </a:lnTo>
                <a:lnTo>
                  <a:pt x="2566427" y="178218"/>
                </a:lnTo>
                <a:lnTo>
                  <a:pt x="2533717" y="174428"/>
                </a:lnTo>
                <a:lnTo>
                  <a:pt x="2510901" y="160365"/>
                </a:lnTo>
                <a:lnTo>
                  <a:pt x="2498453" y="137292"/>
                </a:lnTo>
                <a:lnTo>
                  <a:pt x="2496848" y="106474"/>
                </a:lnTo>
                <a:lnTo>
                  <a:pt x="2497020" y="98454"/>
                </a:lnTo>
                <a:lnTo>
                  <a:pt x="2495779" y="90114"/>
                </a:lnTo>
                <a:lnTo>
                  <a:pt x="2472092" y="58404"/>
                </a:lnTo>
                <a:lnTo>
                  <a:pt x="2423210" y="15564"/>
                </a:lnTo>
                <a:lnTo>
                  <a:pt x="2404076" y="482"/>
                </a:lnTo>
                <a:lnTo>
                  <a:pt x="2399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5912" y="5005802"/>
            <a:ext cx="15226665" cy="274066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5750" spc="10" dirty="0">
                <a:latin typeface="Courier New"/>
                <a:cs typeface="Courier New"/>
              </a:rPr>
              <a:t>nhanes-apps/nhanes-02.R</a:t>
            </a:r>
            <a:endParaRPr sz="5750">
              <a:latin typeface="Courier New"/>
              <a:cs typeface="Courier New"/>
            </a:endParaRPr>
          </a:p>
          <a:p>
            <a:pPr marL="9252585">
              <a:lnSpc>
                <a:spcPct val="100000"/>
              </a:lnSpc>
              <a:spcBef>
                <a:spcPts val="2115"/>
              </a:spcBef>
            </a:pPr>
            <a:r>
              <a:rPr sz="9200" b="1" spc="730" dirty="0">
                <a:latin typeface="Trebuchet MS"/>
                <a:cs typeface="Trebuchet MS"/>
              </a:rPr>
              <a:t>SO</a:t>
            </a:r>
            <a:r>
              <a:rPr sz="9200" b="1" spc="-105" dirty="0">
                <a:latin typeface="Trebuchet MS"/>
                <a:cs typeface="Trebuchet MS"/>
              </a:rPr>
              <a:t>L</a:t>
            </a:r>
            <a:r>
              <a:rPr sz="9200" b="1" spc="455" dirty="0">
                <a:latin typeface="Trebuchet MS"/>
                <a:cs typeface="Trebuchet MS"/>
              </a:rPr>
              <a:t>UTION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3558" y="3023857"/>
            <a:ext cx="122027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15970" algn="l"/>
                <a:tab pos="4323715" algn="l"/>
                <a:tab pos="5766435" algn="l"/>
                <a:tab pos="9163685" algn="l"/>
              </a:tabLst>
            </a:pPr>
            <a:r>
              <a:rPr sz="6600" b="0" spc="40" dirty="0">
                <a:latin typeface="Arial"/>
                <a:cs typeface="Arial"/>
              </a:rPr>
              <a:t>Solution	</a:t>
            </a:r>
            <a:r>
              <a:rPr sz="6600" b="0" spc="295" dirty="0">
                <a:latin typeface="Arial"/>
                <a:cs typeface="Arial"/>
              </a:rPr>
              <a:t>to	</a:t>
            </a:r>
            <a:r>
              <a:rPr sz="6600" b="0" spc="114" dirty="0">
                <a:latin typeface="Arial"/>
                <a:cs typeface="Arial"/>
              </a:rPr>
              <a:t>the	</a:t>
            </a:r>
            <a:r>
              <a:rPr sz="6600" b="0" spc="355" dirty="0">
                <a:latin typeface="Arial"/>
                <a:cs typeface="Arial"/>
              </a:rPr>
              <a:t>p</a:t>
            </a:r>
            <a:r>
              <a:rPr sz="6600" b="0" spc="-130" dirty="0">
                <a:latin typeface="Arial"/>
                <a:cs typeface="Arial"/>
              </a:rPr>
              <a:t>r</a:t>
            </a:r>
            <a:r>
              <a:rPr sz="6600" b="0" spc="-45" dirty="0">
                <a:latin typeface="Arial"/>
                <a:cs typeface="Arial"/>
              </a:rPr>
              <a:t>evious</a:t>
            </a:r>
            <a:r>
              <a:rPr sz="6600" b="0" dirty="0">
                <a:latin typeface="Arial"/>
                <a:cs typeface="Arial"/>
              </a:rPr>
              <a:t>	</a:t>
            </a:r>
            <a:r>
              <a:rPr sz="6600" b="0" spc="-45" dirty="0">
                <a:latin typeface="Arial"/>
                <a:cs typeface="Arial"/>
              </a:rPr>
              <a:t>exe</a:t>
            </a:r>
            <a:r>
              <a:rPr sz="6600" b="0" spc="-130" dirty="0">
                <a:latin typeface="Arial"/>
                <a:cs typeface="Arial"/>
              </a:rPr>
              <a:t>r</a:t>
            </a:r>
            <a:r>
              <a:rPr sz="6600" b="0" spc="-125" dirty="0">
                <a:latin typeface="Arial"/>
                <a:cs typeface="Arial"/>
              </a:rPr>
              <a:t>cise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38401" y="851595"/>
            <a:ext cx="3570604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0" dirty="0"/>
              <a:t>Inputs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0222" y="2520582"/>
            <a:ext cx="12644120" cy="8531225"/>
            <a:chOff x="630222" y="2520582"/>
            <a:chExt cx="12644120" cy="8531225"/>
          </a:xfrm>
        </p:grpSpPr>
        <p:sp>
          <p:nvSpPr>
            <p:cNvPr id="4" name="object 4"/>
            <p:cNvSpPr/>
            <p:nvPr/>
          </p:nvSpPr>
          <p:spPr>
            <a:xfrm>
              <a:off x="630222" y="5778482"/>
              <a:ext cx="5111422" cy="39435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4270" y="2525818"/>
              <a:ext cx="6464726" cy="8520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80424" y="2525818"/>
              <a:ext cx="6588759" cy="8521065"/>
            </a:xfrm>
            <a:custGeom>
              <a:avLst/>
              <a:gdLst/>
              <a:ahLst/>
              <a:cxnLst/>
              <a:rect l="l" t="t" r="r" b="b"/>
              <a:pathLst>
                <a:path w="6588759" h="8521065">
                  <a:moveTo>
                    <a:pt x="0" y="0"/>
                  </a:moveTo>
                  <a:lnTo>
                    <a:pt x="0" y="8520682"/>
                  </a:lnTo>
                  <a:lnTo>
                    <a:pt x="6588477" y="8520682"/>
                  </a:lnTo>
                  <a:lnTo>
                    <a:pt x="6588477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34345" y="2520583"/>
              <a:ext cx="2251710" cy="8531225"/>
            </a:xfrm>
            <a:custGeom>
              <a:avLst/>
              <a:gdLst/>
              <a:ahLst/>
              <a:cxnLst/>
              <a:rect l="l" t="t" r="r" b="b"/>
              <a:pathLst>
                <a:path w="2251709" h="8531225">
                  <a:moveTo>
                    <a:pt x="2251314" y="0"/>
                  </a:moveTo>
                  <a:lnTo>
                    <a:pt x="1036" y="4268190"/>
                  </a:lnTo>
                  <a:lnTo>
                    <a:pt x="0" y="6781758"/>
                  </a:lnTo>
                  <a:lnTo>
                    <a:pt x="2238450" y="8531153"/>
                  </a:lnTo>
                  <a:lnTo>
                    <a:pt x="2251314" y="0"/>
                  </a:lnTo>
                  <a:close/>
                </a:path>
              </a:pathLst>
            </a:custGeom>
            <a:solidFill>
              <a:srgbClr val="000000">
                <a:alpha val="486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579513" y="2520582"/>
            <a:ext cx="6277610" cy="8531225"/>
            <a:chOff x="13579513" y="2520582"/>
            <a:chExt cx="6277610" cy="8531225"/>
          </a:xfrm>
        </p:grpSpPr>
        <p:sp>
          <p:nvSpPr>
            <p:cNvPr id="9" name="object 9"/>
            <p:cNvSpPr/>
            <p:nvPr/>
          </p:nvSpPr>
          <p:spPr>
            <a:xfrm>
              <a:off x="13620153" y="2632029"/>
              <a:ext cx="6231106" cy="84143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84749" y="2525818"/>
              <a:ext cx="6266815" cy="8521065"/>
            </a:xfrm>
            <a:custGeom>
              <a:avLst/>
              <a:gdLst/>
              <a:ahLst/>
              <a:cxnLst/>
              <a:rect l="l" t="t" r="r" b="b"/>
              <a:pathLst>
                <a:path w="6266815" h="8521065">
                  <a:moveTo>
                    <a:pt x="0" y="0"/>
                  </a:moveTo>
                  <a:lnTo>
                    <a:pt x="6266510" y="0"/>
                  </a:lnTo>
                  <a:lnTo>
                    <a:pt x="6266510" y="8520566"/>
                  </a:lnTo>
                  <a:lnTo>
                    <a:pt x="0" y="852056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C07F-C2AC-C941-BA0F-2BE30957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2B20E9-AC48-3D4F-8965-1E7D308CE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284790"/>
            <a:ext cx="17114842" cy="7775027"/>
          </a:xfrm>
        </p:spPr>
      </p:pic>
    </p:spTree>
    <p:extLst>
      <p:ext uri="{BB962C8B-B14F-4D97-AF65-F5344CB8AC3E}">
        <p14:creationId xmlns:p14="http://schemas.microsoft.com/office/powerpoint/2010/main" val="3938719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956415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Your</a:t>
            </a:r>
            <a:r>
              <a:rPr spc="-844" dirty="0"/>
              <a:t> </a:t>
            </a:r>
            <a:r>
              <a:rPr spc="-15" dirty="0"/>
              <a:t>turn</a:t>
            </a:r>
          </a:p>
        </p:txBody>
      </p:sp>
      <p:sp>
        <p:nvSpPr>
          <p:cNvPr id="3" name="object 3"/>
          <p:cNvSpPr/>
          <p:nvPr/>
        </p:nvSpPr>
        <p:spPr>
          <a:xfrm>
            <a:off x="17988981" y="9416132"/>
            <a:ext cx="1760855" cy="1562100"/>
          </a:xfrm>
          <a:custGeom>
            <a:avLst/>
            <a:gdLst/>
            <a:ahLst/>
            <a:cxnLst/>
            <a:rect l="l" t="t" r="r" b="b"/>
            <a:pathLst>
              <a:path w="1760855" h="1562100">
                <a:moveTo>
                  <a:pt x="387833" y="889000"/>
                </a:moveTo>
                <a:lnTo>
                  <a:pt x="295281" y="889000"/>
                </a:lnTo>
                <a:lnTo>
                  <a:pt x="250874" y="901700"/>
                </a:lnTo>
                <a:lnTo>
                  <a:pt x="208748" y="914400"/>
                </a:lnTo>
                <a:lnTo>
                  <a:pt x="169314" y="927100"/>
                </a:lnTo>
                <a:lnTo>
                  <a:pt x="132983" y="952500"/>
                </a:lnTo>
                <a:lnTo>
                  <a:pt x="100164" y="990600"/>
                </a:lnTo>
                <a:lnTo>
                  <a:pt x="71268" y="1016000"/>
                </a:lnTo>
                <a:lnTo>
                  <a:pt x="46706" y="1054100"/>
                </a:lnTo>
                <a:lnTo>
                  <a:pt x="26887" y="1092200"/>
                </a:lnTo>
                <a:lnTo>
                  <a:pt x="12223" y="1130300"/>
                </a:lnTo>
                <a:lnTo>
                  <a:pt x="3124" y="1181100"/>
                </a:lnTo>
                <a:lnTo>
                  <a:pt x="0" y="1231900"/>
                </a:lnTo>
                <a:lnTo>
                  <a:pt x="3124" y="1270000"/>
                </a:lnTo>
                <a:lnTo>
                  <a:pt x="12223" y="1320800"/>
                </a:lnTo>
                <a:lnTo>
                  <a:pt x="26887" y="1358900"/>
                </a:lnTo>
                <a:lnTo>
                  <a:pt x="46706" y="1397000"/>
                </a:lnTo>
                <a:lnTo>
                  <a:pt x="71268" y="1435100"/>
                </a:lnTo>
                <a:lnTo>
                  <a:pt x="100164" y="1473200"/>
                </a:lnTo>
                <a:lnTo>
                  <a:pt x="132983" y="1498600"/>
                </a:lnTo>
                <a:lnTo>
                  <a:pt x="169314" y="1524000"/>
                </a:lnTo>
                <a:lnTo>
                  <a:pt x="208748" y="1536700"/>
                </a:lnTo>
                <a:lnTo>
                  <a:pt x="250874" y="1562100"/>
                </a:lnTo>
                <a:lnTo>
                  <a:pt x="432231" y="1562100"/>
                </a:lnTo>
                <a:lnTo>
                  <a:pt x="474344" y="1536700"/>
                </a:lnTo>
                <a:lnTo>
                  <a:pt x="513762" y="1524000"/>
                </a:lnTo>
                <a:lnTo>
                  <a:pt x="550077" y="1498600"/>
                </a:lnTo>
                <a:lnTo>
                  <a:pt x="582878" y="1473200"/>
                </a:lnTo>
                <a:lnTo>
                  <a:pt x="602131" y="1447800"/>
                </a:lnTo>
                <a:lnTo>
                  <a:pt x="297185" y="1447800"/>
                </a:lnTo>
                <a:lnTo>
                  <a:pt x="255824" y="1435100"/>
                </a:lnTo>
                <a:lnTo>
                  <a:pt x="218372" y="1409700"/>
                </a:lnTo>
                <a:lnTo>
                  <a:pt x="185723" y="1384300"/>
                </a:lnTo>
                <a:lnTo>
                  <a:pt x="158772" y="1346200"/>
                </a:lnTo>
                <a:lnTo>
                  <a:pt x="138414" y="1308100"/>
                </a:lnTo>
                <a:lnTo>
                  <a:pt x="125543" y="1270000"/>
                </a:lnTo>
                <a:lnTo>
                  <a:pt x="121053" y="1231900"/>
                </a:lnTo>
                <a:lnTo>
                  <a:pt x="125543" y="1181100"/>
                </a:lnTo>
                <a:lnTo>
                  <a:pt x="138414" y="1143000"/>
                </a:lnTo>
                <a:lnTo>
                  <a:pt x="158772" y="1104900"/>
                </a:lnTo>
                <a:lnTo>
                  <a:pt x="185723" y="1066800"/>
                </a:lnTo>
                <a:lnTo>
                  <a:pt x="218372" y="1041400"/>
                </a:lnTo>
                <a:lnTo>
                  <a:pt x="255824" y="1028700"/>
                </a:lnTo>
                <a:lnTo>
                  <a:pt x="297185" y="1016000"/>
                </a:lnTo>
                <a:lnTo>
                  <a:pt x="341560" y="1003300"/>
                </a:lnTo>
                <a:lnTo>
                  <a:pt x="597318" y="1003300"/>
                </a:lnTo>
                <a:lnTo>
                  <a:pt x="582878" y="990600"/>
                </a:lnTo>
                <a:lnTo>
                  <a:pt x="550077" y="952500"/>
                </a:lnTo>
                <a:lnTo>
                  <a:pt x="513762" y="927100"/>
                </a:lnTo>
                <a:lnTo>
                  <a:pt x="474344" y="914400"/>
                </a:lnTo>
                <a:lnTo>
                  <a:pt x="432231" y="901700"/>
                </a:lnTo>
                <a:lnTo>
                  <a:pt x="387833" y="889000"/>
                </a:lnTo>
                <a:close/>
              </a:path>
              <a:path w="1760855" h="1562100">
                <a:moveTo>
                  <a:pt x="1465460" y="889000"/>
                </a:moveTo>
                <a:lnTo>
                  <a:pt x="1372906" y="889000"/>
                </a:lnTo>
                <a:lnTo>
                  <a:pt x="1328507" y="901700"/>
                </a:lnTo>
                <a:lnTo>
                  <a:pt x="1286393" y="914400"/>
                </a:lnTo>
                <a:lnTo>
                  <a:pt x="1246974" y="927100"/>
                </a:lnTo>
                <a:lnTo>
                  <a:pt x="1210660" y="952500"/>
                </a:lnTo>
                <a:lnTo>
                  <a:pt x="1177859" y="990600"/>
                </a:lnTo>
                <a:lnTo>
                  <a:pt x="1148981" y="1016000"/>
                </a:lnTo>
                <a:lnTo>
                  <a:pt x="1124436" y="1054100"/>
                </a:lnTo>
                <a:lnTo>
                  <a:pt x="1104633" y="1092200"/>
                </a:lnTo>
                <a:lnTo>
                  <a:pt x="1089981" y="1130300"/>
                </a:lnTo>
                <a:lnTo>
                  <a:pt x="1080889" y="1181100"/>
                </a:lnTo>
                <a:lnTo>
                  <a:pt x="1077768" y="1231900"/>
                </a:lnTo>
                <a:lnTo>
                  <a:pt x="1080889" y="1270000"/>
                </a:lnTo>
                <a:lnTo>
                  <a:pt x="1089981" y="1320800"/>
                </a:lnTo>
                <a:lnTo>
                  <a:pt x="1104633" y="1358900"/>
                </a:lnTo>
                <a:lnTo>
                  <a:pt x="1124436" y="1397000"/>
                </a:lnTo>
                <a:lnTo>
                  <a:pt x="1148981" y="1435100"/>
                </a:lnTo>
                <a:lnTo>
                  <a:pt x="1177859" y="1473200"/>
                </a:lnTo>
                <a:lnTo>
                  <a:pt x="1210660" y="1498600"/>
                </a:lnTo>
                <a:lnTo>
                  <a:pt x="1246974" y="1524000"/>
                </a:lnTo>
                <a:lnTo>
                  <a:pt x="1286393" y="1536700"/>
                </a:lnTo>
                <a:lnTo>
                  <a:pt x="1328507" y="1562100"/>
                </a:lnTo>
                <a:lnTo>
                  <a:pt x="1509867" y="1562100"/>
                </a:lnTo>
                <a:lnTo>
                  <a:pt x="1551993" y="1536700"/>
                </a:lnTo>
                <a:lnTo>
                  <a:pt x="1591427" y="1524000"/>
                </a:lnTo>
                <a:lnTo>
                  <a:pt x="1627758" y="1498600"/>
                </a:lnTo>
                <a:lnTo>
                  <a:pt x="1660577" y="1473200"/>
                </a:lnTo>
                <a:lnTo>
                  <a:pt x="1679841" y="1447800"/>
                </a:lnTo>
                <a:lnTo>
                  <a:pt x="1374815" y="1447800"/>
                </a:lnTo>
                <a:lnTo>
                  <a:pt x="1333471" y="1435100"/>
                </a:lnTo>
                <a:lnTo>
                  <a:pt x="1296041" y="1409700"/>
                </a:lnTo>
                <a:lnTo>
                  <a:pt x="1263417" y="1384300"/>
                </a:lnTo>
                <a:lnTo>
                  <a:pt x="1236489" y="1346200"/>
                </a:lnTo>
                <a:lnTo>
                  <a:pt x="1216152" y="1308100"/>
                </a:lnTo>
                <a:lnTo>
                  <a:pt x="1203295" y="1270000"/>
                </a:lnTo>
                <a:lnTo>
                  <a:pt x="1198811" y="1231900"/>
                </a:lnTo>
                <a:lnTo>
                  <a:pt x="1203294" y="1181100"/>
                </a:lnTo>
                <a:lnTo>
                  <a:pt x="1216150" y="1143000"/>
                </a:lnTo>
                <a:lnTo>
                  <a:pt x="1236487" y="1104900"/>
                </a:lnTo>
                <a:lnTo>
                  <a:pt x="1263413" y="1066800"/>
                </a:lnTo>
                <a:lnTo>
                  <a:pt x="1296037" y="1041400"/>
                </a:lnTo>
                <a:lnTo>
                  <a:pt x="1333467" y="1028700"/>
                </a:lnTo>
                <a:lnTo>
                  <a:pt x="1374812" y="1016000"/>
                </a:lnTo>
                <a:lnTo>
                  <a:pt x="1419181" y="1003300"/>
                </a:lnTo>
                <a:lnTo>
                  <a:pt x="1675025" y="1003300"/>
                </a:lnTo>
                <a:lnTo>
                  <a:pt x="1660577" y="990600"/>
                </a:lnTo>
                <a:lnTo>
                  <a:pt x="1627758" y="952500"/>
                </a:lnTo>
                <a:lnTo>
                  <a:pt x="1591427" y="927100"/>
                </a:lnTo>
                <a:lnTo>
                  <a:pt x="1551993" y="914400"/>
                </a:lnTo>
                <a:lnTo>
                  <a:pt x="1509867" y="901700"/>
                </a:lnTo>
                <a:lnTo>
                  <a:pt x="1465460" y="889000"/>
                </a:lnTo>
                <a:close/>
              </a:path>
              <a:path w="1760855" h="1562100">
                <a:moveTo>
                  <a:pt x="597318" y="1003300"/>
                </a:moveTo>
                <a:lnTo>
                  <a:pt x="341560" y="1003300"/>
                </a:lnTo>
                <a:lnTo>
                  <a:pt x="385925" y="1016000"/>
                </a:lnTo>
                <a:lnTo>
                  <a:pt x="427268" y="1028700"/>
                </a:lnTo>
                <a:lnTo>
                  <a:pt x="464697" y="1041400"/>
                </a:lnTo>
                <a:lnTo>
                  <a:pt x="497319" y="1066800"/>
                </a:lnTo>
                <a:lnTo>
                  <a:pt x="524245" y="1104900"/>
                </a:lnTo>
                <a:lnTo>
                  <a:pt x="544581" y="1143000"/>
                </a:lnTo>
                <a:lnTo>
                  <a:pt x="557436" y="1181100"/>
                </a:lnTo>
                <a:lnTo>
                  <a:pt x="561920" y="1231900"/>
                </a:lnTo>
                <a:lnTo>
                  <a:pt x="557436" y="1270000"/>
                </a:lnTo>
                <a:lnTo>
                  <a:pt x="544581" y="1308100"/>
                </a:lnTo>
                <a:lnTo>
                  <a:pt x="524245" y="1346200"/>
                </a:lnTo>
                <a:lnTo>
                  <a:pt x="497319" y="1384300"/>
                </a:lnTo>
                <a:lnTo>
                  <a:pt x="464697" y="1409700"/>
                </a:lnTo>
                <a:lnTo>
                  <a:pt x="427268" y="1435100"/>
                </a:lnTo>
                <a:lnTo>
                  <a:pt x="385925" y="1447800"/>
                </a:lnTo>
                <a:lnTo>
                  <a:pt x="602131" y="1447800"/>
                </a:lnTo>
                <a:lnTo>
                  <a:pt x="636303" y="1397000"/>
                </a:lnTo>
                <a:lnTo>
                  <a:pt x="656107" y="1358900"/>
                </a:lnTo>
                <a:lnTo>
                  <a:pt x="670760" y="1320800"/>
                </a:lnTo>
                <a:lnTo>
                  <a:pt x="679852" y="1270000"/>
                </a:lnTo>
                <a:lnTo>
                  <a:pt x="682973" y="1231900"/>
                </a:lnTo>
                <a:lnTo>
                  <a:pt x="679852" y="1181100"/>
                </a:lnTo>
                <a:lnTo>
                  <a:pt x="670760" y="1130300"/>
                </a:lnTo>
                <a:lnTo>
                  <a:pt x="656107" y="1092200"/>
                </a:lnTo>
                <a:lnTo>
                  <a:pt x="636303" y="1054100"/>
                </a:lnTo>
                <a:lnTo>
                  <a:pt x="611757" y="1016000"/>
                </a:lnTo>
                <a:lnTo>
                  <a:pt x="597318" y="1003300"/>
                </a:lnTo>
                <a:close/>
              </a:path>
              <a:path w="1760855" h="1562100">
                <a:moveTo>
                  <a:pt x="1675025" y="1003300"/>
                </a:moveTo>
                <a:lnTo>
                  <a:pt x="1419181" y="1003300"/>
                </a:lnTo>
                <a:lnTo>
                  <a:pt x="1463556" y="1016000"/>
                </a:lnTo>
                <a:lnTo>
                  <a:pt x="1504917" y="1028700"/>
                </a:lnTo>
                <a:lnTo>
                  <a:pt x="1542369" y="1041400"/>
                </a:lnTo>
                <a:lnTo>
                  <a:pt x="1575018" y="1066800"/>
                </a:lnTo>
                <a:lnTo>
                  <a:pt x="1601969" y="1104900"/>
                </a:lnTo>
                <a:lnTo>
                  <a:pt x="1622328" y="1143000"/>
                </a:lnTo>
                <a:lnTo>
                  <a:pt x="1635199" y="1181100"/>
                </a:lnTo>
                <a:lnTo>
                  <a:pt x="1639688" y="1231900"/>
                </a:lnTo>
                <a:lnTo>
                  <a:pt x="1635199" y="1270000"/>
                </a:lnTo>
                <a:lnTo>
                  <a:pt x="1622328" y="1308100"/>
                </a:lnTo>
                <a:lnTo>
                  <a:pt x="1601969" y="1346200"/>
                </a:lnTo>
                <a:lnTo>
                  <a:pt x="1575018" y="1384300"/>
                </a:lnTo>
                <a:lnTo>
                  <a:pt x="1542369" y="1409700"/>
                </a:lnTo>
                <a:lnTo>
                  <a:pt x="1504917" y="1435100"/>
                </a:lnTo>
                <a:lnTo>
                  <a:pt x="1463556" y="1447800"/>
                </a:lnTo>
                <a:lnTo>
                  <a:pt x="1679841" y="1447800"/>
                </a:lnTo>
                <a:lnTo>
                  <a:pt x="1714035" y="1397000"/>
                </a:lnTo>
                <a:lnTo>
                  <a:pt x="1733854" y="1358900"/>
                </a:lnTo>
                <a:lnTo>
                  <a:pt x="1748518" y="1320800"/>
                </a:lnTo>
                <a:lnTo>
                  <a:pt x="1757617" y="1270000"/>
                </a:lnTo>
                <a:lnTo>
                  <a:pt x="1760742" y="1231900"/>
                </a:lnTo>
                <a:lnTo>
                  <a:pt x="1757617" y="1181100"/>
                </a:lnTo>
                <a:lnTo>
                  <a:pt x="1748518" y="1130300"/>
                </a:lnTo>
                <a:lnTo>
                  <a:pt x="1733854" y="1092200"/>
                </a:lnTo>
                <a:lnTo>
                  <a:pt x="1714035" y="1054100"/>
                </a:lnTo>
                <a:lnTo>
                  <a:pt x="1689473" y="1016000"/>
                </a:lnTo>
                <a:lnTo>
                  <a:pt x="1675025" y="1003300"/>
                </a:lnTo>
                <a:close/>
              </a:path>
              <a:path w="1760855" h="1562100">
                <a:moveTo>
                  <a:pt x="1032972" y="215900"/>
                </a:moveTo>
                <a:lnTo>
                  <a:pt x="944547" y="215900"/>
                </a:lnTo>
                <a:lnTo>
                  <a:pt x="922945" y="228600"/>
                </a:lnTo>
                <a:lnTo>
                  <a:pt x="902653" y="241300"/>
                </a:lnTo>
                <a:lnTo>
                  <a:pt x="526298" y="520700"/>
                </a:lnTo>
                <a:lnTo>
                  <a:pt x="492007" y="558800"/>
                </a:lnTo>
                <a:lnTo>
                  <a:pt x="475693" y="596900"/>
                </a:lnTo>
                <a:lnTo>
                  <a:pt x="478182" y="647700"/>
                </a:lnTo>
                <a:lnTo>
                  <a:pt x="500298" y="698500"/>
                </a:lnTo>
                <a:lnTo>
                  <a:pt x="503995" y="698500"/>
                </a:lnTo>
                <a:lnTo>
                  <a:pt x="508036" y="711200"/>
                </a:lnTo>
                <a:lnTo>
                  <a:pt x="512267" y="711200"/>
                </a:lnTo>
                <a:lnTo>
                  <a:pt x="517334" y="723900"/>
                </a:lnTo>
                <a:lnTo>
                  <a:pt x="528907" y="723900"/>
                </a:lnTo>
                <a:lnTo>
                  <a:pt x="535512" y="736600"/>
                </a:lnTo>
                <a:lnTo>
                  <a:pt x="813786" y="901700"/>
                </a:lnTo>
                <a:lnTo>
                  <a:pt x="780499" y="1295400"/>
                </a:lnTo>
                <a:lnTo>
                  <a:pt x="784829" y="1333500"/>
                </a:lnTo>
                <a:lnTo>
                  <a:pt x="802607" y="1371600"/>
                </a:lnTo>
                <a:lnTo>
                  <a:pt x="831033" y="1397000"/>
                </a:lnTo>
                <a:lnTo>
                  <a:pt x="910238" y="1397000"/>
                </a:lnTo>
                <a:lnTo>
                  <a:pt x="939491" y="1371600"/>
                </a:lnTo>
                <a:lnTo>
                  <a:pt x="960366" y="1346200"/>
                </a:lnTo>
                <a:lnTo>
                  <a:pt x="970054" y="1320800"/>
                </a:lnTo>
                <a:lnTo>
                  <a:pt x="1008293" y="863600"/>
                </a:lnTo>
                <a:lnTo>
                  <a:pt x="1006895" y="838200"/>
                </a:lnTo>
                <a:lnTo>
                  <a:pt x="998593" y="812800"/>
                </a:lnTo>
                <a:lnTo>
                  <a:pt x="984034" y="787400"/>
                </a:lnTo>
                <a:lnTo>
                  <a:pt x="963865" y="774700"/>
                </a:lnTo>
                <a:lnTo>
                  <a:pt x="772520" y="660400"/>
                </a:lnTo>
                <a:lnTo>
                  <a:pt x="1057266" y="444500"/>
                </a:lnTo>
                <a:lnTo>
                  <a:pt x="1205724" y="444500"/>
                </a:lnTo>
                <a:lnTo>
                  <a:pt x="1098259" y="279400"/>
                </a:lnTo>
                <a:lnTo>
                  <a:pt x="1095267" y="279400"/>
                </a:lnTo>
                <a:lnTo>
                  <a:pt x="1091931" y="266700"/>
                </a:lnTo>
                <a:lnTo>
                  <a:pt x="1084228" y="266700"/>
                </a:lnTo>
                <a:lnTo>
                  <a:pt x="1080867" y="254000"/>
                </a:lnTo>
                <a:lnTo>
                  <a:pt x="1072668" y="254000"/>
                </a:lnTo>
                <a:lnTo>
                  <a:pt x="1071757" y="241300"/>
                </a:lnTo>
                <a:lnTo>
                  <a:pt x="1070888" y="241300"/>
                </a:lnTo>
                <a:lnTo>
                  <a:pt x="1052892" y="228600"/>
                </a:lnTo>
                <a:lnTo>
                  <a:pt x="1032972" y="215900"/>
                </a:lnTo>
                <a:close/>
              </a:path>
              <a:path w="1760855" h="1562100">
                <a:moveTo>
                  <a:pt x="1205724" y="444500"/>
                </a:moveTo>
                <a:lnTo>
                  <a:pt x="1057266" y="444500"/>
                </a:lnTo>
                <a:lnTo>
                  <a:pt x="1206382" y="673100"/>
                </a:lnTo>
                <a:lnTo>
                  <a:pt x="1543713" y="673100"/>
                </a:lnTo>
                <a:lnTo>
                  <a:pt x="1562951" y="660400"/>
                </a:lnTo>
                <a:lnTo>
                  <a:pt x="1575919" y="635000"/>
                </a:lnTo>
                <a:lnTo>
                  <a:pt x="1580674" y="609600"/>
                </a:lnTo>
                <a:lnTo>
                  <a:pt x="1575919" y="584200"/>
                </a:lnTo>
                <a:lnTo>
                  <a:pt x="1562951" y="571500"/>
                </a:lnTo>
                <a:lnTo>
                  <a:pt x="1543713" y="558800"/>
                </a:lnTo>
                <a:lnTo>
                  <a:pt x="1520152" y="546100"/>
                </a:lnTo>
                <a:lnTo>
                  <a:pt x="1271856" y="546100"/>
                </a:lnTo>
                <a:lnTo>
                  <a:pt x="1205724" y="444500"/>
                </a:lnTo>
                <a:close/>
              </a:path>
              <a:path w="1760855" h="1562100">
                <a:moveTo>
                  <a:pt x="1341614" y="0"/>
                </a:moveTo>
                <a:lnTo>
                  <a:pt x="1276379" y="0"/>
                </a:lnTo>
                <a:lnTo>
                  <a:pt x="1244723" y="12700"/>
                </a:lnTo>
                <a:lnTo>
                  <a:pt x="1188225" y="50800"/>
                </a:lnTo>
                <a:lnTo>
                  <a:pt x="1160442" y="88900"/>
                </a:lnTo>
                <a:lnTo>
                  <a:pt x="1143773" y="127000"/>
                </a:lnTo>
                <a:lnTo>
                  <a:pt x="1138216" y="165100"/>
                </a:lnTo>
                <a:lnTo>
                  <a:pt x="1143773" y="215900"/>
                </a:lnTo>
                <a:lnTo>
                  <a:pt x="1160442" y="254000"/>
                </a:lnTo>
                <a:lnTo>
                  <a:pt x="1188225" y="292100"/>
                </a:lnTo>
                <a:lnTo>
                  <a:pt x="1224636" y="317500"/>
                </a:lnTo>
                <a:lnTo>
                  <a:pt x="1265663" y="330200"/>
                </a:lnTo>
                <a:lnTo>
                  <a:pt x="1308998" y="342900"/>
                </a:lnTo>
                <a:lnTo>
                  <a:pt x="1352333" y="330200"/>
                </a:lnTo>
                <a:lnTo>
                  <a:pt x="1393363" y="317500"/>
                </a:lnTo>
                <a:lnTo>
                  <a:pt x="1429778" y="292100"/>
                </a:lnTo>
                <a:lnTo>
                  <a:pt x="1457556" y="254000"/>
                </a:lnTo>
                <a:lnTo>
                  <a:pt x="1474223" y="215900"/>
                </a:lnTo>
                <a:lnTo>
                  <a:pt x="1479779" y="165100"/>
                </a:lnTo>
                <a:lnTo>
                  <a:pt x="1474223" y="127000"/>
                </a:lnTo>
                <a:lnTo>
                  <a:pt x="1457556" y="88900"/>
                </a:lnTo>
                <a:lnTo>
                  <a:pt x="1429778" y="50800"/>
                </a:lnTo>
                <a:lnTo>
                  <a:pt x="1373271" y="12700"/>
                </a:lnTo>
                <a:lnTo>
                  <a:pt x="1341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5578" y="2961031"/>
            <a:ext cx="16129000" cy="637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984" indent="-502920">
              <a:lnSpc>
                <a:spcPts val="4515"/>
              </a:lnSpc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170" dirty="0">
                <a:latin typeface="Arial"/>
                <a:cs typeface="Arial"/>
              </a:rPr>
              <a:t>Add </a:t>
            </a:r>
            <a:r>
              <a:rPr sz="3600" spc="15" dirty="0">
                <a:latin typeface="Arial"/>
                <a:cs typeface="Arial"/>
              </a:rPr>
              <a:t>new </a:t>
            </a:r>
            <a:r>
              <a:rPr sz="3600" spc="100" dirty="0">
                <a:latin typeface="Arial"/>
                <a:cs typeface="Arial"/>
              </a:rPr>
              <a:t>input </a:t>
            </a:r>
            <a:r>
              <a:rPr sz="3600" spc="10" dirty="0">
                <a:latin typeface="Arial"/>
                <a:cs typeface="Arial"/>
              </a:rPr>
              <a:t>variable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65" dirty="0">
                <a:latin typeface="Arial"/>
                <a:cs typeface="Arial"/>
              </a:rPr>
              <a:t>control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" dirty="0">
                <a:latin typeface="Arial"/>
                <a:cs typeface="Arial"/>
              </a:rPr>
              <a:t>alpha </a:t>
            </a:r>
            <a:r>
              <a:rPr sz="3600" spc="20" dirty="0">
                <a:latin typeface="Arial"/>
                <a:cs typeface="Arial"/>
              </a:rPr>
              <a:t>level </a:t>
            </a:r>
            <a:r>
              <a:rPr sz="3600" spc="110" dirty="0">
                <a:latin typeface="Arial"/>
                <a:cs typeface="Arial"/>
              </a:rPr>
              <a:t>of </a:t>
            </a:r>
            <a:r>
              <a:rPr sz="3600" spc="75" dirty="0">
                <a:latin typeface="Arial"/>
                <a:cs typeface="Arial"/>
              </a:rPr>
              <a:t>the</a:t>
            </a:r>
            <a:r>
              <a:rPr sz="3600" spc="-690" dirty="0">
                <a:latin typeface="Arial"/>
                <a:cs typeface="Arial"/>
              </a:rPr>
              <a:t> </a:t>
            </a:r>
            <a:r>
              <a:rPr sz="3600" spc="65" dirty="0">
                <a:latin typeface="Arial"/>
                <a:cs typeface="Arial"/>
              </a:rPr>
              <a:t>points</a:t>
            </a:r>
            <a:endParaRPr sz="3600">
              <a:latin typeface="Arial"/>
              <a:cs typeface="Arial"/>
            </a:endParaRPr>
          </a:p>
          <a:p>
            <a:pPr marL="881380" lvl="1" indent="-502920">
              <a:lnSpc>
                <a:spcPts val="5770"/>
              </a:lnSpc>
              <a:buSzPct val="145833"/>
              <a:buChar char="-"/>
              <a:tabLst>
                <a:tab pos="881380" algn="l"/>
                <a:tab pos="882015" algn="l"/>
                <a:tab pos="4132579" algn="l"/>
              </a:tabLst>
            </a:pPr>
            <a:r>
              <a:rPr sz="3600" spc="-75" dirty="0">
                <a:latin typeface="Arial"/>
                <a:cs typeface="Arial"/>
              </a:rPr>
              <a:t>This</a:t>
            </a:r>
            <a:r>
              <a:rPr sz="3600" spc="30" dirty="0">
                <a:latin typeface="Arial"/>
                <a:cs typeface="Arial"/>
              </a:rPr>
              <a:t> should </a:t>
            </a:r>
            <a:r>
              <a:rPr sz="3600" spc="110" dirty="0">
                <a:latin typeface="Arial"/>
                <a:cs typeface="Arial"/>
              </a:rPr>
              <a:t>be	</a:t>
            </a:r>
            <a:r>
              <a:rPr sz="3600" spc="-120" dirty="0">
                <a:latin typeface="Arial"/>
                <a:cs typeface="Arial"/>
              </a:rPr>
              <a:t>a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sliderInput</a:t>
            </a:r>
            <a:endParaRPr sz="3600">
              <a:latin typeface="Courier New"/>
              <a:cs typeface="Courier New"/>
            </a:endParaRPr>
          </a:p>
          <a:p>
            <a:pPr marL="745490">
              <a:lnSpc>
                <a:spcPts val="5770"/>
              </a:lnSpc>
              <a:tabLst>
                <a:tab pos="1247775" algn="l"/>
              </a:tabLst>
            </a:pPr>
            <a:r>
              <a:rPr sz="7875" baseline="-5291" dirty="0">
                <a:latin typeface="Arial"/>
                <a:cs typeface="Arial"/>
              </a:rPr>
              <a:t>-	</a:t>
            </a:r>
            <a:r>
              <a:rPr sz="3600" spc="-120" dirty="0">
                <a:latin typeface="Arial"/>
                <a:cs typeface="Arial"/>
              </a:rPr>
              <a:t>See </a:t>
            </a:r>
            <a:r>
              <a:rPr sz="36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shiny.rstudio.com/reference/shiny/latest/</a:t>
            </a:r>
            <a:r>
              <a:rPr sz="3600" spc="30" dirty="0">
                <a:latin typeface="Arial"/>
                <a:cs typeface="Arial"/>
                <a:hlinkClick r:id="rId3"/>
              </a:rPr>
              <a:t> </a:t>
            </a:r>
            <a:r>
              <a:rPr sz="3600" spc="75" dirty="0">
                <a:latin typeface="Arial"/>
                <a:cs typeface="Arial"/>
              </a:rPr>
              <a:t>for</a:t>
            </a:r>
            <a:r>
              <a:rPr sz="3600" spc="10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help</a:t>
            </a:r>
            <a:endParaRPr sz="3600">
              <a:latin typeface="Arial"/>
              <a:cs typeface="Arial"/>
            </a:endParaRPr>
          </a:p>
          <a:p>
            <a:pPr marL="881380" lvl="1" indent="-502920">
              <a:lnSpc>
                <a:spcPts val="5770"/>
              </a:lnSpc>
              <a:buSzPct val="145833"/>
              <a:buChar char="-"/>
              <a:tabLst>
                <a:tab pos="881380" algn="l"/>
                <a:tab pos="882015" algn="l"/>
              </a:tabLst>
            </a:pPr>
            <a:r>
              <a:rPr sz="3600" spc="-110" dirty="0">
                <a:latin typeface="Arial"/>
                <a:cs typeface="Arial"/>
              </a:rPr>
              <a:t>Values </a:t>
            </a:r>
            <a:r>
              <a:rPr sz="3600" spc="30" dirty="0">
                <a:latin typeface="Arial"/>
                <a:cs typeface="Arial"/>
              </a:rPr>
              <a:t>should </a:t>
            </a:r>
            <a:r>
              <a:rPr sz="3600" spc="25" dirty="0">
                <a:latin typeface="Arial"/>
                <a:cs typeface="Arial"/>
              </a:rPr>
              <a:t>range </a:t>
            </a:r>
            <a:r>
              <a:rPr sz="3600" spc="60" dirty="0">
                <a:latin typeface="Arial"/>
                <a:cs typeface="Arial"/>
              </a:rPr>
              <a:t>from </a:t>
            </a:r>
            <a:r>
              <a:rPr sz="3600" spc="10" dirty="0">
                <a:latin typeface="Arial"/>
                <a:cs typeface="Arial"/>
              </a:rPr>
              <a:t>0 </a:t>
            </a:r>
            <a:r>
              <a:rPr sz="3600" spc="175" dirty="0">
                <a:latin typeface="Arial"/>
                <a:cs typeface="Arial"/>
              </a:rPr>
              <a:t>to</a:t>
            </a:r>
            <a:r>
              <a:rPr sz="3600" spc="10" dirty="0">
                <a:latin typeface="Arial"/>
                <a:cs typeface="Arial"/>
              </a:rPr>
              <a:t> 1</a:t>
            </a:r>
            <a:endParaRPr sz="3600">
              <a:latin typeface="Arial"/>
              <a:cs typeface="Arial"/>
            </a:endParaRPr>
          </a:p>
          <a:p>
            <a:pPr marL="881380" lvl="1" indent="-502920">
              <a:lnSpc>
                <a:spcPts val="6035"/>
              </a:lnSpc>
              <a:buSzPct val="145833"/>
              <a:buChar char="-"/>
              <a:tabLst>
                <a:tab pos="881380" algn="l"/>
                <a:tab pos="882015" algn="l"/>
              </a:tabLst>
            </a:pPr>
            <a:r>
              <a:rPr sz="3600" spc="-55" dirty="0">
                <a:latin typeface="Arial"/>
                <a:cs typeface="Arial"/>
              </a:rPr>
              <a:t>Set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65" dirty="0">
                <a:latin typeface="Arial"/>
                <a:cs typeface="Arial"/>
              </a:rPr>
              <a:t>default </a:t>
            </a:r>
            <a:r>
              <a:rPr sz="3600" spc="-15" dirty="0">
                <a:latin typeface="Arial"/>
                <a:cs typeface="Arial"/>
              </a:rPr>
              <a:t>value </a:t>
            </a:r>
            <a:r>
              <a:rPr sz="3600" spc="75" dirty="0">
                <a:latin typeface="Arial"/>
                <a:cs typeface="Arial"/>
              </a:rPr>
              <a:t>that </a:t>
            </a:r>
            <a:r>
              <a:rPr sz="3600" spc="10" dirty="0">
                <a:latin typeface="Arial"/>
                <a:cs typeface="Arial"/>
              </a:rPr>
              <a:t>looks</a:t>
            </a:r>
            <a:r>
              <a:rPr sz="3600" spc="75" dirty="0">
                <a:latin typeface="Arial"/>
                <a:cs typeface="Arial"/>
              </a:rPr>
              <a:t> </a:t>
            </a:r>
            <a:r>
              <a:rPr sz="3600" spc="180" dirty="0">
                <a:latin typeface="Arial"/>
                <a:cs typeface="Arial"/>
              </a:rPr>
              <a:t>good</a:t>
            </a:r>
            <a:endParaRPr sz="3600">
              <a:latin typeface="Arial"/>
              <a:cs typeface="Arial"/>
            </a:endParaRPr>
          </a:p>
          <a:p>
            <a:pPr marL="514984" indent="-50292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-120" dirty="0">
                <a:latin typeface="Arial"/>
                <a:cs typeface="Arial"/>
              </a:rPr>
              <a:t>Use </a:t>
            </a:r>
            <a:r>
              <a:rPr sz="3600" spc="5" dirty="0">
                <a:latin typeface="Arial"/>
                <a:cs typeface="Arial"/>
              </a:rPr>
              <a:t>this </a:t>
            </a:r>
            <a:r>
              <a:rPr sz="3600" spc="10" dirty="0">
                <a:latin typeface="Arial"/>
                <a:cs typeface="Arial"/>
              </a:rPr>
              <a:t>variable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14" dirty="0">
                <a:latin typeface="Arial"/>
                <a:cs typeface="Arial"/>
              </a:rPr>
              <a:t>geom </a:t>
            </a:r>
            <a:r>
              <a:rPr sz="3600" spc="110" dirty="0">
                <a:latin typeface="Arial"/>
                <a:cs typeface="Arial"/>
              </a:rPr>
              <a:t>of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5" dirty="0">
                <a:latin typeface="Courier New"/>
                <a:cs typeface="Courier New"/>
              </a:rPr>
              <a:t>ggplot</a:t>
            </a:r>
            <a:r>
              <a:rPr sz="3600" spc="-1340" dirty="0">
                <a:latin typeface="Courier New"/>
                <a:cs typeface="Courier New"/>
              </a:rPr>
              <a:t> </a:t>
            </a:r>
            <a:r>
              <a:rPr sz="3600" spc="60" dirty="0">
                <a:latin typeface="Arial"/>
                <a:cs typeface="Arial"/>
              </a:rPr>
              <a:t>function </a:t>
            </a:r>
            <a:r>
              <a:rPr sz="3600" spc="-190" dirty="0">
                <a:latin typeface="Arial"/>
                <a:cs typeface="Arial"/>
              </a:rPr>
              <a:t>as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" dirty="0">
                <a:latin typeface="Arial"/>
                <a:cs typeface="Arial"/>
              </a:rPr>
              <a:t>alpha </a:t>
            </a:r>
            <a:r>
              <a:rPr sz="3600" spc="45" dirty="0">
                <a:latin typeface="Arial"/>
                <a:cs typeface="Arial"/>
              </a:rPr>
              <a:t>argument</a:t>
            </a:r>
            <a:endParaRPr sz="3600">
              <a:latin typeface="Arial"/>
              <a:cs typeface="Arial"/>
            </a:endParaRPr>
          </a:p>
          <a:p>
            <a:pPr marL="514984" indent="-50292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-140" dirty="0">
                <a:latin typeface="Arial"/>
                <a:cs typeface="Arial"/>
              </a:rPr>
              <a:t>Run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0" dirty="0">
                <a:latin typeface="Arial"/>
                <a:cs typeface="Arial"/>
              </a:rPr>
              <a:t>app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15" dirty="0">
                <a:latin typeface="Arial"/>
                <a:cs typeface="Arial"/>
              </a:rPr>
              <a:t>new</a:t>
            </a:r>
            <a:r>
              <a:rPr sz="3600" spc="70" dirty="0">
                <a:latin typeface="Arial"/>
                <a:cs typeface="Arial"/>
              </a:rPr>
              <a:t> </a:t>
            </a:r>
            <a:r>
              <a:rPr sz="3600" spc="80" dirty="0">
                <a:latin typeface="Arial"/>
                <a:cs typeface="Arial"/>
              </a:rPr>
              <a:t>window</a:t>
            </a:r>
            <a:endParaRPr sz="3600">
              <a:latin typeface="Arial"/>
              <a:cs typeface="Arial"/>
            </a:endParaRPr>
          </a:p>
          <a:p>
            <a:pPr marL="514984" indent="-50292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30" dirty="0">
                <a:latin typeface="Arial"/>
                <a:cs typeface="Arial"/>
              </a:rPr>
              <a:t>Compare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your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80" dirty="0">
                <a:latin typeface="Arial"/>
                <a:cs typeface="Arial"/>
              </a:rPr>
              <a:t>code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340" dirty="0">
                <a:latin typeface="Arial"/>
                <a:cs typeface="Arial"/>
              </a:rPr>
              <a:t>/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130" dirty="0">
                <a:latin typeface="Arial"/>
                <a:cs typeface="Arial"/>
              </a:rPr>
              <a:t>output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with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the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person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sitting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next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175" dirty="0">
                <a:latin typeface="Arial"/>
                <a:cs typeface="Arial"/>
              </a:rPr>
              <a:t>to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340" dirty="0">
                <a:latin typeface="Arial"/>
                <a:cs typeface="Arial"/>
              </a:rPr>
              <a:t>/</a:t>
            </a:r>
            <a:r>
              <a:rPr sz="3600" spc="10" dirty="0">
                <a:latin typeface="Arial"/>
                <a:cs typeface="Arial"/>
              </a:rPr>
              <a:t> nearby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35" dirty="0">
                <a:latin typeface="Arial"/>
                <a:cs typeface="Arial"/>
              </a:rPr>
              <a:t>you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09174" y="9528014"/>
            <a:ext cx="3686175" cy="1330325"/>
            <a:chOff x="8209174" y="9528014"/>
            <a:chExt cx="3686175" cy="1330325"/>
          </a:xfrm>
        </p:grpSpPr>
        <p:sp>
          <p:nvSpPr>
            <p:cNvPr id="7" name="object 7"/>
            <p:cNvSpPr/>
            <p:nvPr/>
          </p:nvSpPr>
          <p:spPr>
            <a:xfrm>
              <a:off x="8219645" y="9697626"/>
              <a:ext cx="3664809" cy="11502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19645" y="9538485"/>
              <a:ext cx="3665220" cy="1309370"/>
            </a:xfrm>
            <a:custGeom>
              <a:avLst/>
              <a:gdLst/>
              <a:ahLst/>
              <a:cxnLst/>
              <a:rect l="l" t="t" r="r" b="b"/>
              <a:pathLst>
                <a:path w="3665220" h="1309370">
                  <a:moveTo>
                    <a:pt x="0" y="0"/>
                  </a:moveTo>
                  <a:lnTo>
                    <a:pt x="3664809" y="0"/>
                  </a:lnTo>
                  <a:lnTo>
                    <a:pt x="3664809" y="1308860"/>
                  </a:lnTo>
                  <a:lnTo>
                    <a:pt x="0" y="130886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10767" y="3278180"/>
            <a:ext cx="2667000" cy="2533650"/>
          </a:xfrm>
          <a:custGeom>
            <a:avLst/>
            <a:gdLst/>
            <a:ahLst/>
            <a:cxnLst/>
            <a:rect l="l" t="t" r="r" b="b"/>
            <a:pathLst>
              <a:path w="2667000" h="2533650">
                <a:moveTo>
                  <a:pt x="967492" y="2424439"/>
                </a:moveTo>
                <a:lnTo>
                  <a:pt x="681231" y="2424439"/>
                </a:lnTo>
                <a:lnTo>
                  <a:pt x="691928" y="2424613"/>
                </a:lnTo>
                <a:lnTo>
                  <a:pt x="702808" y="2430687"/>
                </a:lnTo>
                <a:lnTo>
                  <a:pt x="728254" y="2453253"/>
                </a:lnTo>
                <a:lnTo>
                  <a:pt x="741267" y="2465330"/>
                </a:lnTo>
                <a:lnTo>
                  <a:pt x="769658" y="2491834"/>
                </a:lnTo>
                <a:lnTo>
                  <a:pt x="786771" y="2507134"/>
                </a:lnTo>
                <a:lnTo>
                  <a:pt x="802263" y="2519297"/>
                </a:lnTo>
                <a:lnTo>
                  <a:pt x="816712" y="2527966"/>
                </a:lnTo>
                <a:lnTo>
                  <a:pt x="830696" y="2532783"/>
                </a:lnTo>
                <a:lnTo>
                  <a:pt x="844793" y="2533392"/>
                </a:lnTo>
                <a:lnTo>
                  <a:pt x="859581" y="2529435"/>
                </a:lnTo>
                <a:lnTo>
                  <a:pt x="893542" y="2506394"/>
                </a:lnTo>
                <a:lnTo>
                  <a:pt x="937205" y="2460802"/>
                </a:lnTo>
                <a:lnTo>
                  <a:pt x="964119" y="2428656"/>
                </a:lnTo>
                <a:lnTo>
                  <a:pt x="967492" y="2424439"/>
                </a:lnTo>
                <a:close/>
              </a:path>
              <a:path w="2667000" h="2533650">
                <a:moveTo>
                  <a:pt x="294779" y="1226322"/>
                </a:moveTo>
                <a:lnTo>
                  <a:pt x="276654" y="1226498"/>
                </a:lnTo>
                <a:lnTo>
                  <a:pt x="235989" y="1236083"/>
                </a:lnTo>
                <a:lnTo>
                  <a:pt x="212342" y="1240885"/>
                </a:lnTo>
                <a:lnTo>
                  <a:pt x="187374" y="1248101"/>
                </a:lnTo>
                <a:lnTo>
                  <a:pt x="162018" y="1260452"/>
                </a:lnTo>
                <a:lnTo>
                  <a:pt x="157655" y="1272124"/>
                </a:lnTo>
                <a:lnTo>
                  <a:pt x="159656" y="1286021"/>
                </a:lnTo>
                <a:lnTo>
                  <a:pt x="164246" y="1301330"/>
                </a:lnTo>
                <a:lnTo>
                  <a:pt x="167652" y="1317240"/>
                </a:lnTo>
                <a:lnTo>
                  <a:pt x="153472" y="1332392"/>
                </a:lnTo>
                <a:lnTo>
                  <a:pt x="116055" y="1342607"/>
                </a:lnTo>
                <a:lnTo>
                  <a:pt x="68836" y="1354173"/>
                </a:lnTo>
                <a:lnTo>
                  <a:pt x="25248" y="1373378"/>
                </a:lnTo>
                <a:lnTo>
                  <a:pt x="21929" y="1382844"/>
                </a:lnTo>
                <a:lnTo>
                  <a:pt x="25225" y="1396766"/>
                </a:lnTo>
                <a:lnTo>
                  <a:pt x="29290" y="1410753"/>
                </a:lnTo>
                <a:lnTo>
                  <a:pt x="28274" y="1420414"/>
                </a:lnTo>
                <a:lnTo>
                  <a:pt x="13587" y="1433913"/>
                </a:lnTo>
                <a:lnTo>
                  <a:pt x="3607" y="1442338"/>
                </a:lnTo>
                <a:lnTo>
                  <a:pt x="0" y="1451776"/>
                </a:lnTo>
                <a:lnTo>
                  <a:pt x="23848" y="1514275"/>
                </a:lnTo>
                <a:lnTo>
                  <a:pt x="44258" y="1559504"/>
                </a:lnTo>
                <a:lnTo>
                  <a:pt x="65561" y="1604105"/>
                </a:lnTo>
                <a:lnTo>
                  <a:pt x="87653" y="1648180"/>
                </a:lnTo>
                <a:lnTo>
                  <a:pt x="110431" y="1691831"/>
                </a:lnTo>
                <a:lnTo>
                  <a:pt x="133794" y="1735162"/>
                </a:lnTo>
                <a:lnTo>
                  <a:pt x="157639" y="1778275"/>
                </a:lnTo>
                <a:lnTo>
                  <a:pt x="181862" y="1821273"/>
                </a:lnTo>
                <a:lnTo>
                  <a:pt x="255781" y="1950601"/>
                </a:lnTo>
                <a:lnTo>
                  <a:pt x="280495" y="1994164"/>
                </a:lnTo>
                <a:lnTo>
                  <a:pt x="305074" y="2038126"/>
                </a:lnTo>
                <a:lnTo>
                  <a:pt x="329417" y="2082588"/>
                </a:lnTo>
                <a:lnTo>
                  <a:pt x="353421" y="2127653"/>
                </a:lnTo>
                <a:lnTo>
                  <a:pt x="376983" y="2173425"/>
                </a:lnTo>
                <a:lnTo>
                  <a:pt x="400001" y="2220005"/>
                </a:lnTo>
                <a:lnTo>
                  <a:pt x="436497" y="2291669"/>
                </a:lnTo>
                <a:lnTo>
                  <a:pt x="469379" y="2348679"/>
                </a:lnTo>
                <a:lnTo>
                  <a:pt x="498920" y="2392504"/>
                </a:lnTo>
                <a:lnTo>
                  <a:pt x="525392" y="2424613"/>
                </a:lnTo>
                <a:lnTo>
                  <a:pt x="570218" y="2459557"/>
                </a:lnTo>
                <a:lnTo>
                  <a:pt x="589116" y="2465330"/>
                </a:lnTo>
                <a:lnTo>
                  <a:pt x="606035" y="2465262"/>
                </a:lnTo>
                <a:lnTo>
                  <a:pt x="621283" y="2460802"/>
                </a:lnTo>
                <a:lnTo>
                  <a:pt x="635024" y="2453477"/>
                </a:lnTo>
                <a:lnTo>
                  <a:pt x="647638" y="2444698"/>
                </a:lnTo>
                <a:lnTo>
                  <a:pt x="659363" y="2435952"/>
                </a:lnTo>
                <a:lnTo>
                  <a:pt x="670470" y="2428710"/>
                </a:lnTo>
                <a:lnTo>
                  <a:pt x="681231" y="2424439"/>
                </a:lnTo>
                <a:lnTo>
                  <a:pt x="967492" y="2424439"/>
                </a:lnTo>
                <a:lnTo>
                  <a:pt x="995193" y="2389800"/>
                </a:lnTo>
                <a:lnTo>
                  <a:pt x="1031005" y="2343877"/>
                </a:lnTo>
                <a:lnTo>
                  <a:pt x="1172647" y="2160133"/>
                </a:lnTo>
                <a:lnTo>
                  <a:pt x="1233190" y="2082368"/>
                </a:lnTo>
                <a:lnTo>
                  <a:pt x="1264124" y="2039905"/>
                </a:lnTo>
                <a:lnTo>
                  <a:pt x="1304526" y="1986038"/>
                </a:lnTo>
                <a:lnTo>
                  <a:pt x="1353420" y="1921985"/>
                </a:lnTo>
                <a:lnTo>
                  <a:pt x="1440554" y="1809466"/>
                </a:lnTo>
                <a:lnTo>
                  <a:pt x="1460175" y="1784338"/>
                </a:lnTo>
                <a:lnTo>
                  <a:pt x="756995" y="1784338"/>
                </a:lnTo>
                <a:lnTo>
                  <a:pt x="724800" y="1746335"/>
                </a:lnTo>
                <a:lnTo>
                  <a:pt x="683831" y="1694013"/>
                </a:lnTo>
                <a:lnTo>
                  <a:pt x="654314" y="1654796"/>
                </a:lnTo>
                <a:lnTo>
                  <a:pt x="626230" y="1616641"/>
                </a:lnTo>
                <a:lnTo>
                  <a:pt x="544650" y="1504442"/>
                </a:lnTo>
                <a:lnTo>
                  <a:pt x="516371" y="1466432"/>
                </a:lnTo>
                <a:lnTo>
                  <a:pt x="486561" y="1427432"/>
                </a:lnTo>
                <a:lnTo>
                  <a:pt x="454627" y="1387034"/>
                </a:lnTo>
                <a:lnTo>
                  <a:pt x="423892" y="1350688"/>
                </a:lnTo>
                <a:lnTo>
                  <a:pt x="391883" y="1315305"/>
                </a:lnTo>
                <a:lnTo>
                  <a:pt x="359438" y="1280240"/>
                </a:lnTo>
                <a:lnTo>
                  <a:pt x="327396" y="1244845"/>
                </a:lnTo>
                <a:lnTo>
                  <a:pt x="311710" y="1231940"/>
                </a:lnTo>
                <a:lnTo>
                  <a:pt x="294779" y="1226322"/>
                </a:lnTo>
                <a:close/>
              </a:path>
              <a:path w="2667000" h="2533650">
                <a:moveTo>
                  <a:pt x="2399117" y="0"/>
                </a:moveTo>
                <a:lnTo>
                  <a:pt x="2365771" y="20837"/>
                </a:lnTo>
                <a:lnTo>
                  <a:pt x="2329422" y="51831"/>
                </a:lnTo>
                <a:lnTo>
                  <a:pt x="2282965" y="95135"/>
                </a:lnTo>
                <a:lnTo>
                  <a:pt x="2227417" y="149575"/>
                </a:lnTo>
                <a:lnTo>
                  <a:pt x="2196553" y="180603"/>
                </a:lnTo>
                <a:lnTo>
                  <a:pt x="2163798" y="213974"/>
                </a:lnTo>
                <a:lnTo>
                  <a:pt x="2129279" y="249541"/>
                </a:lnTo>
                <a:lnTo>
                  <a:pt x="2055458" y="326676"/>
                </a:lnTo>
                <a:lnTo>
                  <a:pt x="1976110" y="410833"/>
                </a:lnTo>
                <a:lnTo>
                  <a:pt x="1848948" y="547662"/>
                </a:lnTo>
                <a:lnTo>
                  <a:pt x="1669547" y="743707"/>
                </a:lnTo>
                <a:lnTo>
                  <a:pt x="1440914" y="997407"/>
                </a:lnTo>
                <a:lnTo>
                  <a:pt x="1181116" y="1290286"/>
                </a:lnTo>
                <a:lnTo>
                  <a:pt x="995409" y="1503169"/>
                </a:lnTo>
                <a:lnTo>
                  <a:pt x="904545" y="1609065"/>
                </a:lnTo>
                <a:lnTo>
                  <a:pt x="854656" y="1668116"/>
                </a:lnTo>
                <a:lnTo>
                  <a:pt x="814504" y="1716559"/>
                </a:lnTo>
                <a:lnTo>
                  <a:pt x="798397" y="1736435"/>
                </a:lnTo>
                <a:lnTo>
                  <a:pt x="788881" y="1747879"/>
                </a:lnTo>
                <a:lnTo>
                  <a:pt x="778894" y="1759416"/>
                </a:lnTo>
                <a:lnTo>
                  <a:pt x="756995" y="1784338"/>
                </a:lnTo>
                <a:lnTo>
                  <a:pt x="1460175" y="1784338"/>
                </a:lnTo>
                <a:lnTo>
                  <a:pt x="1652407" y="1540300"/>
                </a:lnTo>
                <a:lnTo>
                  <a:pt x="1933337" y="1188809"/>
                </a:lnTo>
                <a:lnTo>
                  <a:pt x="2172978" y="892974"/>
                </a:lnTo>
                <a:lnTo>
                  <a:pt x="2318335" y="715776"/>
                </a:lnTo>
                <a:lnTo>
                  <a:pt x="2414246" y="600309"/>
                </a:lnTo>
                <a:lnTo>
                  <a:pt x="2470118" y="533912"/>
                </a:lnTo>
                <a:lnTo>
                  <a:pt x="2495268" y="504345"/>
                </a:lnTo>
                <a:lnTo>
                  <a:pt x="2539385" y="453231"/>
                </a:lnTo>
                <a:lnTo>
                  <a:pt x="2593549" y="392463"/>
                </a:lnTo>
                <a:lnTo>
                  <a:pt x="2611643" y="370496"/>
                </a:lnTo>
                <a:lnTo>
                  <a:pt x="2628154" y="347219"/>
                </a:lnTo>
                <a:lnTo>
                  <a:pt x="2642508" y="321924"/>
                </a:lnTo>
                <a:lnTo>
                  <a:pt x="2661267" y="282299"/>
                </a:lnTo>
                <a:lnTo>
                  <a:pt x="2666421" y="256909"/>
                </a:lnTo>
                <a:lnTo>
                  <a:pt x="2656258" y="233898"/>
                </a:lnTo>
                <a:lnTo>
                  <a:pt x="2629064" y="201410"/>
                </a:lnTo>
                <a:lnTo>
                  <a:pt x="2584737" y="178470"/>
                </a:lnTo>
                <a:lnTo>
                  <a:pt x="2566427" y="178218"/>
                </a:lnTo>
                <a:lnTo>
                  <a:pt x="2533717" y="174428"/>
                </a:lnTo>
                <a:lnTo>
                  <a:pt x="2510901" y="160365"/>
                </a:lnTo>
                <a:lnTo>
                  <a:pt x="2498453" y="137292"/>
                </a:lnTo>
                <a:lnTo>
                  <a:pt x="2496848" y="106474"/>
                </a:lnTo>
                <a:lnTo>
                  <a:pt x="2497020" y="98454"/>
                </a:lnTo>
                <a:lnTo>
                  <a:pt x="2495779" y="90114"/>
                </a:lnTo>
                <a:lnTo>
                  <a:pt x="2472092" y="58404"/>
                </a:lnTo>
                <a:lnTo>
                  <a:pt x="2423210" y="15564"/>
                </a:lnTo>
                <a:lnTo>
                  <a:pt x="2404076" y="482"/>
                </a:lnTo>
                <a:lnTo>
                  <a:pt x="2399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5912" y="5005802"/>
            <a:ext cx="15226665" cy="274066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5750" spc="10" dirty="0">
                <a:latin typeface="Courier New"/>
                <a:cs typeface="Courier New"/>
              </a:rPr>
              <a:t>nhanes-apps/nhanes-03.R</a:t>
            </a:r>
            <a:endParaRPr sz="5750" dirty="0">
              <a:latin typeface="Courier New"/>
              <a:cs typeface="Courier New"/>
            </a:endParaRPr>
          </a:p>
          <a:p>
            <a:pPr marL="9252585">
              <a:lnSpc>
                <a:spcPct val="100000"/>
              </a:lnSpc>
              <a:spcBef>
                <a:spcPts val="2115"/>
              </a:spcBef>
            </a:pPr>
            <a:r>
              <a:rPr lang="en-US" sz="9200" b="1" spc="730" dirty="0">
                <a:latin typeface="Trebuchet MS"/>
                <a:cs typeface="Trebuchet MS"/>
              </a:rPr>
              <a:t>SO</a:t>
            </a:r>
            <a:r>
              <a:rPr lang="en-US" sz="9200" b="1" spc="-105" dirty="0">
                <a:latin typeface="Trebuchet MS"/>
                <a:cs typeface="Trebuchet MS"/>
              </a:rPr>
              <a:t>L</a:t>
            </a:r>
            <a:r>
              <a:rPr lang="en-US" sz="9200" b="1" spc="455" dirty="0">
                <a:latin typeface="Trebuchet MS"/>
                <a:cs typeface="Trebuchet MS"/>
              </a:rPr>
              <a:t>UTION</a:t>
            </a:r>
            <a:endParaRPr sz="9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3558" y="3023857"/>
            <a:ext cx="122027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15970" algn="l"/>
                <a:tab pos="4323715" algn="l"/>
                <a:tab pos="5766435" algn="l"/>
                <a:tab pos="9163685" algn="l"/>
              </a:tabLst>
            </a:pPr>
            <a:r>
              <a:rPr lang="en-US" sz="6600" b="0" spc="40" dirty="0">
                <a:latin typeface="Arial"/>
                <a:cs typeface="Arial"/>
              </a:rPr>
              <a:t>Solution	</a:t>
            </a:r>
            <a:r>
              <a:rPr lang="en-US" sz="6600" b="0" spc="295" dirty="0">
                <a:latin typeface="Arial"/>
                <a:cs typeface="Arial"/>
              </a:rPr>
              <a:t>to	</a:t>
            </a:r>
            <a:r>
              <a:rPr lang="en-US" sz="6600" b="0" spc="114" dirty="0">
                <a:latin typeface="Arial"/>
                <a:cs typeface="Arial"/>
              </a:rPr>
              <a:t>the	</a:t>
            </a:r>
            <a:r>
              <a:rPr lang="en-US" sz="6600" b="0" spc="355" dirty="0">
                <a:latin typeface="Arial"/>
                <a:cs typeface="Arial"/>
              </a:rPr>
              <a:t>p</a:t>
            </a:r>
            <a:r>
              <a:rPr lang="en-US" sz="6600" b="0" spc="-130" dirty="0">
                <a:latin typeface="Arial"/>
                <a:cs typeface="Arial"/>
              </a:rPr>
              <a:t>r</a:t>
            </a:r>
            <a:r>
              <a:rPr lang="en-US" sz="6600" b="0" spc="-45" dirty="0">
                <a:latin typeface="Arial"/>
                <a:cs typeface="Arial"/>
              </a:rPr>
              <a:t>evious</a:t>
            </a:r>
            <a:r>
              <a:rPr lang="en-US" sz="6600" b="0" dirty="0">
                <a:latin typeface="Arial"/>
                <a:cs typeface="Arial"/>
              </a:rPr>
              <a:t>	</a:t>
            </a:r>
            <a:r>
              <a:rPr lang="en-US" sz="6600" b="0" spc="-45" dirty="0">
                <a:latin typeface="Arial"/>
                <a:cs typeface="Arial"/>
              </a:rPr>
              <a:t>exe</a:t>
            </a:r>
            <a:r>
              <a:rPr lang="en-US" sz="6600" b="0" spc="-130" dirty="0">
                <a:latin typeface="Arial"/>
                <a:cs typeface="Arial"/>
              </a:rPr>
              <a:t>r</a:t>
            </a:r>
            <a:r>
              <a:rPr lang="en-US" sz="6600" b="0" spc="-125" dirty="0">
                <a:latin typeface="Arial"/>
                <a:cs typeface="Arial"/>
              </a:rPr>
              <a:t>cise</a:t>
            </a:r>
            <a:endParaRPr sz="6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20465" y="851595"/>
            <a:ext cx="458914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80" dirty="0"/>
              <a:t>Outputs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0222" y="3614537"/>
            <a:ext cx="18617565" cy="7600950"/>
            <a:chOff x="630222" y="3614537"/>
            <a:chExt cx="18617565" cy="7600950"/>
          </a:xfrm>
        </p:grpSpPr>
        <p:sp>
          <p:nvSpPr>
            <p:cNvPr id="4" name="object 4"/>
            <p:cNvSpPr/>
            <p:nvPr/>
          </p:nvSpPr>
          <p:spPr>
            <a:xfrm>
              <a:off x="630222" y="5778482"/>
              <a:ext cx="5111422" cy="39435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4844" y="3614538"/>
              <a:ext cx="4547235" cy="7600950"/>
            </a:xfrm>
            <a:custGeom>
              <a:avLst/>
              <a:gdLst/>
              <a:ahLst/>
              <a:cxnLst/>
              <a:rect l="l" t="t" r="r" b="b"/>
              <a:pathLst>
                <a:path w="4547235" h="7600950">
                  <a:moveTo>
                    <a:pt x="4546646" y="0"/>
                  </a:moveTo>
                  <a:lnTo>
                    <a:pt x="2093" y="3802730"/>
                  </a:lnTo>
                  <a:lnTo>
                    <a:pt x="0" y="6042185"/>
                  </a:lnTo>
                  <a:lnTo>
                    <a:pt x="4520667" y="7600802"/>
                  </a:lnTo>
                  <a:lnTo>
                    <a:pt x="4546646" y="0"/>
                  </a:lnTo>
                  <a:close/>
                </a:path>
              </a:pathLst>
            </a:custGeom>
            <a:solidFill>
              <a:srgbClr val="000000">
                <a:alpha val="486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29650" y="3619772"/>
              <a:ext cx="12913009" cy="75903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29650" y="3619772"/>
              <a:ext cx="12913360" cy="7590790"/>
            </a:xfrm>
            <a:custGeom>
              <a:avLst/>
              <a:gdLst/>
              <a:ahLst/>
              <a:cxnLst/>
              <a:rect l="l" t="t" r="r" b="b"/>
              <a:pathLst>
                <a:path w="12913360" h="7590790">
                  <a:moveTo>
                    <a:pt x="0" y="0"/>
                  </a:moveTo>
                  <a:lnTo>
                    <a:pt x="0" y="7590409"/>
                  </a:lnTo>
                  <a:lnTo>
                    <a:pt x="12912894" y="7590409"/>
                  </a:lnTo>
                  <a:lnTo>
                    <a:pt x="12912894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4463" y="2255683"/>
            <a:ext cx="2569845" cy="6308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200" b="1" spc="1985" dirty="0">
                <a:latin typeface="Trebuchet MS"/>
                <a:cs typeface="Trebuchet MS"/>
              </a:rPr>
              <a:t>?</a:t>
            </a:r>
            <a:endParaRPr sz="4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7863" y="2619727"/>
            <a:ext cx="13401874" cy="8409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2256" y="772615"/>
            <a:ext cx="13752194" cy="1449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0"/>
              </a:spcBef>
            </a:pPr>
            <a:r>
              <a:rPr sz="4100" spc="10" dirty="0">
                <a:latin typeface="Arial"/>
                <a:cs typeface="Arial"/>
              </a:rPr>
              <a:t>Which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render*</a:t>
            </a:r>
            <a:r>
              <a:rPr sz="4100" spc="-1315" dirty="0">
                <a:latin typeface="Courier New"/>
                <a:cs typeface="Courier New"/>
              </a:rPr>
              <a:t> </a:t>
            </a:r>
            <a:r>
              <a:rPr sz="4100" spc="35" dirty="0">
                <a:latin typeface="Arial"/>
                <a:cs typeface="Arial"/>
              </a:rPr>
              <a:t>and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*Output</a:t>
            </a:r>
            <a:r>
              <a:rPr sz="4100" spc="-1315" dirty="0">
                <a:latin typeface="Courier New"/>
                <a:cs typeface="Courier New"/>
              </a:rPr>
              <a:t> </a:t>
            </a:r>
            <a:r>
              <a:rPr sz="4100" spc="65" dirty="0">
                <a:latin typeface="Arial"/>
                <a:cs typeface="Arial"/>
              </a:rPr>
              <a:t>function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35" dirty="0">
                <a:latin typeface="Arial"/>
                <a:cs typeface="Arial"/>
              </a:rPr>
              <a:t>duo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110" dirty="0">
                <a:latin typeface="Arial"/>
                <a:cs typeface="Arial"/>
              </a:rPr>
              <a:t>is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10" dirty="0">
                <a:latin typeface="Arial"/>
                <a:cs typeface="Arial"/>
              </a:rPr>
              <a:t>used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95" dirty="0">
                <a:latin typeface="Arial"/>
                <a:cs typeface="Arial"/>
              </a:rPr>
              <a:t>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10" dirty="0">
                <a:latin typeface="Arial"/>
                <a:cs typeface="Arial"/>
              </a:rPr>
              <a:t>add  </a:t>
            </a:r>
            <a:r>
              <a:rPr sz="4100" spc="5" dirty="0">
                <a:latin typeface="Arial"/>
                <a:cs typeface="Arial"/>
              </a:rPr>
              <a:t>this </a:t>
            </a:r>
            <a:r>
              <a:rPr sz="4100" spc="80" dirty="0">
                <a:latin typeface="Arial"/>
                <a:cs typeface="Arial"/>
              </a:rPr>
              <a:t>table </a:t>
            </a:r>
            <a:r>
              <a:rPr sz="4100" spc="195" dirty="0">
                <a:latin typeface="Arial"/>
                <a:cs typeface="Arial"/>
              </a:rPr>
              <a:t>to </a:t>
            </a:r>
            <a:r>
              <a:rPr sz="4100" spc="80" dirty="0">
                <a:latin typeface="Arial"/>
                <a:cs typeface="Arial"/>
              </a:rPr>
              <a:t>the</a:t>
            </a:r>
            <a:r>
              <a:rPr sz="4100" spc="-26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app?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61553" y="7585729"/>
            <a:ext cx="9084232" cy="353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2383" y="121537"/>
            <a:ext cx="8623300" cy="10800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80840">
              <a:lnSpc>
                <a:spcPct val="148100"/>
              </a:lnSpc>
              <a:spcBef>
                <a:spcPts val="95"/>
              </a:spcBef>
            </a:pPr>
            <a:r>
              <a:rPr sz="3200" spc="10" dirty="0">
                <a:solidFill>
                  <a:srgbClr val="A6AAA9"/>
                </a:solidFill>
                <a:latin typeface="Courier New"/>
                <a:cs typeface="Courier New"/>
              </a:rPr>
              <a:t>library(shiny)  library(tidyverse)  library(NHANES)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sz="3200" spc="10" dirty="0">
                <a:latin typeface="Courier New"/>
                <a:cs typeface="Courier New"/>
              </a:rPr>
              <a:t>ui &lt;-</a:t>
            </a:r>
            <a:r>
              <a:rPr sz="3200" spc="5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fluidPage(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50">
              <a:latin typeface="Courier New"/>
              <a:cs typeface="Courier New"/>
            </a:endParaRPr>
          </a:p>
          <a:p>
            <a:pPr marL="995044">
              <a:lnSpc>
                <a:spcPct val="100000"/>
              </a:lnSpc>
            </a:pPr>
            <a:r>
              <a:rPr sz="3200" b="1" spc="10" dirty="0">
                <a:solidFill>
                  <a:srgbClr val="FF9300"/>
                </a:solidFill>
                <a:latin typeface="Courier New"/>
                <a:cs typeface="Courier New"/>
              </a:rPr>
              <a:t>DT::dataTableOutput()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spc="10" dirty="0">
                <a:latin typeface="Courier New"/>
                <a:cs typeface="Courier New"/>
              </a:rPr>
              <a:t>)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90"/>
              </a:spcBef>
            </a:pPr>
            <a:r>
              <a:rPr sz="3200" spc="10" dirty="0">
                <a:latin typeface="Courier New"/>
                <a:cs typeface="Courier New"/>
              </a:rPr>
              <a:t>server &lt;- function(input, output)</a:t>
            </a:r>
            <a:r>
              <a:rPr sz="3200" spc="30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000">
              <a:latin typeface="Courier New"/>
              <a:cs typeface="Courier New"/>
            </a:endParaRPr>
          </a:p>
          <a:p>
            <a:pPr marL="995044">
              <a:lnSpc>
                <a:spcPct val="100000"/>
              </a:lnSpc>
              <a:spcBef>
                <a:spcPts val="3085"/>
              </a:spcBef>
            </a:pPr>
            <a:r>
              <a:rPr sz="3200" b="1" spc="10" dirty="0">
                <a:solidFill>
                  <a:srgbClr val="FF9300"/>
                </a:solidFill>
                <a:latin typeface="Courier New"/>
                <a:cs typeface="Courier New"/>
              </a:rPr>
              <a:t>DT::renderDataTable()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spc="10" dirty="0"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90"/>
              </a:spcBef>
            </a:pPr>
            <a:r>
              <a:rPr sz="3200" spc="10" dirty="0">
                <a:latin typeface="Courier New"/>
                <a:cs typeface="Courier New"/>
              </a:rPr>
              <a:t>shinyApp(ui = ui, server =</a:t>
            </a:r>
            <a:r>
              <a:rPr sz="3200" spc="20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server)</a:t>
            </a:r>
            <a:endParaRPr sz="3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4627" y="851595"/>
            <a:ext cx="17584419" cy="14330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956415" algn="l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Your Turn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17988981" y="9416132"/>
            <a:ext cx="1760855" cy="1562100"/>
          </a:xfrm>
          <a:custGeom>
            <a:avLst/>
            <a:gdLst/>
            <a:ahLst/>
            <a:cxnLst/>
            <a:rect l="l" t="t" r="r" b="b"/>
            <a:pathLst>
              <a:path w="1760855" h="1562100">
                <a:moveTo>
                  <a:pt x="387833" y="889000"/>
                </a:moveTo>
                <a:lnTo>
                  <a:pt x="295281" y="889000"/>
                </a:lnTo>
                <a:lnTo>
                  <a:pt x="250874" y="901700"/>
                </a:lnTo>
                <a:lnTo>
                  <a:pt x="208748" y="914400"/>
                </a:lnTo>
                <a:lnTo>
                  <a:pt x="169314" y="927100"/>
                </a:lnTo>
                <a:lnTo>
                  <a:pt x="132983" y="952500"/>
                </a:lnTo>
                <a:lnTo>
                  <a:pt x="100164" y="990600"/>
                </a:lnTo>
                <a:lnTo>
                  <a:pt x="71268" y="1016000"/>
                </a:lnTo>
                <a:lnTo>
                  <a:pt x="46706" y="1054100"/>
                </a:lnTo>
                <a:lnTo>
                  <a:pt x="26887" y="1092200"/>
                </a:lnTo>
                <a:lnTo>
                  <a:pt x="12223" y="1130300"/>
                </a:lnTo>
                <a:lnTo>
                  <a:pt x="3124" y="1181100"/>
                </a:lnTo>
                <a:lnTo>
                  <a:pt x="0" y="1231900"/>
                </a:lnTo>
                <a:lnTo>
                  <a:pt x="3124" y="1270000"/>
                </a:lnTo>
                <a:lnTo>
                  <a:pt x="12223" y="1320800"/>
                </a:lnTo>
                <a:lnTo>
                  <a:pt x="26887" y="1358900"/>
                </a:lnTo>
                <a:lnTo>
                  <a:pt x="46706" y="1397000"/>
                </a:lnTo>
                <a:lnTo>
                  <a:pt x="71268" y="1435100"/>
                </a:lnTo>
                <a:lnTo>
                  <a:pt x="100164" y="1473200"/>
                </a:lnTo>
                <a:lnTo>
                  <a:pt x="132983" y="1498600"/>
                </a:lnTo>
                <a:lnTo>
                  <a:pt x="169314" y="1524000"/>
                </a:lnTo>
                <a:lnTo>
                  <a:pt x="208748" y="1536700"/>
                </a:lnTo>
                <a:lnTo>
                  <a:pt x="250874" y="1562100"/>
                </a:lnTo>
                <a:lnTo>
                  <a:pt x="432231" y="1562100"/>
                </a:lnTo>
                <a:lnTo>
                  <a:pt x="474344" y="1536700"/>
                </a:lnTo>
                <a:lnTo>
                  <a:pt x="513762" y="1524000"/>
                </a:lnTo>
                <a:lnTo>
                  <a:pt x="550077" y="1498600"/>
                </a:lnTo>
                <a:lnTo>
                  <a:pt x="582878" y="1473200"/>
                </a:lnTo>
                <a:lnTo>
                  <a:pt x="602131" y="1447800"/>
                </a:lnTo>
                <a:lnTo>
                  <a:pt x="297185" y="1447800"/>
                </a:lnTo>
                <a:lnTo>
                  <a:pt x="255824" y="1435100"/>
                </a:lnTo>
                <a:lnTo>
                  <a:pt x="218372" y="1409700"/>
                </a:lnTo>
                <a:lnTo>
                  <a:pt x="185723" y="1384300"/>
                </a:lnTo>
                <a:lnTo>
                  <a:pt x="158772" y="1346200"/>
                </a:lnTo>
                <a:lnTo>
                  <a:pt x="138414" y="1308100"/>
                </a:lnTo>
                <a:lnTo>
                  <a:pt x="125543" y="1270000"/>
                </a:lnTo>
                <a:lnTo>
                  <a:pt x="121053" y="1231900"/>
                </a:lnTo>
                <a:lnTo>
                  <a:pt x="125543" y="1181100"/>
                </a:lnTo>
                <a:lnTo>
                  <a:pt x="138414" y="1143000"/>
                </a:lnTo>
                <a:lnTo>
                  <a:pt x="158772" y="1104900"/>
                </a:lnTo>
                <a:lnTo>
                  <a:pt x="185723" y="1066800"/>
                </a:lnTo>
                <a:lnTo>
                  <a:pt x="218372" y="1041400"/>
                </a:lnTo>
                <a:lnTo>
                  <a:pt x="255824" y="1028700"/>
                </a:lnTo>
                <a:lnTo>
                  <a:pt x="297185" y="1016000"/>
                </a:lnTo>
                <a:lnTo>
                  <a:pt x="341560" y="1003300"/>
                </a:lnTo>
                <a:lnTo>
                  <a:pt x="597318" y="1003300"/>
                </a:lnTo>
                <a:lnTo>
                  <a:pt x="582878" y="990600"/>
                </a:lnTo>
                <a:lnTo>
                  <a:pt x="550077" y="952500"/>
                </a:lnTo>
                <a:lnTo>
                  <a:pt x="513762" y="927100"/>
                </a:lnTo>
                <a:lnTo>
                  <a:pt x="474344" y="914400"/>
                </a:lnTo>
                <a:lnTo>
                  <a:pt x="432231" y="901700"/>
                </a:lnTo>
                <a:lnTo>
                  <a:pt x="387833" y="889000"/>
                </a:lnTo>
                <a:close/>
              </a:path>
              <a:path w="1760855" h="1562100">
                <a:moveTo>
                  <a:pt x="1465460" y="889000"/>
                </a:moveTo>
                <a:lnTo>
                  <a:pt x="1372906" y="889000"/>
                </a:lnTo>
                <a:lnTo>
                  <a:pt x="1328507" y="901700"/>
                </a:lnTo>
                <a:lnTo>
                  <a:pt x="1286393" y="914400"/>
                </a:lnTo>
                <a:lnTo>
                  <a:pt x="1246974" y="927100"/>
                </a:lnTo>
                <a:lnTo>
                  <a:pt x="1210660" y="952500"/>
                </a:lnTo>
                <a:lnTo>
                  <a:pt x="1177859" y="990600"/>
                </a:lnTo>
                <a:lnTo>
                  <a:pt x="1148981" y="1016000"/>
                </a:lnTo>
                <a:lnTo>
                  <a:pt x="1124436" y="1054100"/>
                </a:lnTo>
                <a:lnTo>
                  <a:pt x="1104633" y="1092200"/>
                </a:lnTo>
                <a:lnTo>
                  <a:pt x="1089981" y="1130300"/>
                </a:lnTo>
                <a:lnTo>
                  <a:pt x="1080889" y="1181100"/>
                </a:lnTo>
                <a:lnTo>
                  <a:pt x="1077768" y="1231900"/>
                </a:lnTo>
                <a:lnTo>
                  <a:pt x="1080889" y="1270000"/>
                </a:lnTo>
                <a:lnTo>
                  <a:pt x="1089981" y="1320800"/>
                </a:lnTo>
                <a:lnTo>
                  <a:pt x="1104633" y="1358900"/>
                </a:lnTo>
                <a:lnTo>
                  <a:pt x="1124436" y="1397000"/>
                </a:lnTo>
                <a:lnTo>
                  <a:pt x="1148981" y="1435100"/>
                </a:lnTo>
                <a:lnTo>
                  <a:pt x="1177859" y="1473200"/>
                </a:lnTo>
                <a:lnTo>
                  <a:pt x="1210660" y="1498600"/>
                </a:lnTo>
                <a:lnTo>
                  <a:pt x="1246974" y="1524000"/>
                </a:lnTo>
                <a:lnTo>
                  <a:pt x="1286393" y="1536700"/>
                </a:lnTo>
                <a:lnTo>
                  <a:pt x="1328507" y="1562100"/>
                </a:lnTo>
                <a:lnTo>
                  <a:pt x="1509867" y="1562100"/>
                </a:lnTo>
                <a:lnTo>
                  <a:pt x="1551993" y="1536700"/>
                </a:lnTo>
                <a:lnTo>
                  <a:pt x="1591427" y="1524000"/>
                </a:lnTo>
                <a:lnTo>
                  <a:pt x="1627758" y="1498600"/>
                </a:lnTo>
                <a:lnTo>
                  <a:pt x="1660577" y="1473200"/>
                </a:lnTo>
                <a:lnTo>
                  <a:pt x="1679841" y="1447800"/>
                </a:lnTo>
                <a:lnTo>
                  <a:pt x="1374815" y="1447800"/>
                </a:lnTo>
                <a:lnTo>
                  <a:pt x="1333471" y="1435100"/>
                </a:lnTo>
                <a:lnTo>
                  <a:pt x="1296041" y="1409700"/>
                </a:lnTo>
                <a:lnTo>
                  <a:pt x="1263417" y="1384300"/>
                </a:lnTo>
                <a:lnTo>
                  <a:pt x="1236489" y="1346200"/>
                </a:lnTo>
                <a:lnTo>
                  <a:pt x="1216152" y="1308100"/>
                </a:lnTo>
                <a:lnTo>
                  <a:pt x="1203295" y="1270000"/>
                </a:lnTo>
                <a:lnTo>
                  <a:pt x="1198811" y="1231900"/>
                </a:lnTo>
                <a:lnTo>
                  <a:pt x="1203294" y="1181100"/>
                </a:lnTo>
                <a:lnTo>
                  <a:pt x="1216150" y="1143000"/>
                </a:lnTo>
                <a:lnTo>
                  <a:pt x="1236487" y="1104900"/>
                </a:lnTo>
                <a:lnTo>
                  <a:pt x="1263413" y="1066800"/>
                </a:lnTo>
                <a:lnTo>
                  <a:pt x="1296037" y="1041400"/>
                </a:lnTo>
                <a:lnTo>
                  <a:pt x="1333467" y="1028700"/>
                </a:lnTo>
                <a:lnTo>
                  <a:pt x="1374812" y="1016000"/>
                </a:lnTo>
                <a:lnTo>
                  <a:pt x="1419181" y="1003300"/>
                </a:lnTo>
                <a:lnTo>
                  <a:pt x="1675025" y="1003300"/>
                </a:lnTo>
                <a:lnTo>
                  <a:pt x="1660577" y="990600"/>
                </a:lnTo>
                <a:lnTo>
                  <a:pt x="1627758" y="952500"/>
                </a:lnTo>
                <a:lnTo>
                  <a:pt x="1591427" y="927100"/>
                </a:lnTo>
                <a:lnTo>
                  <a:pt x="1551993" y="914400"/>
                </a:lnTo>
                <a:lnTo>
                  <a:pt x="1509867" y="901700"/>
                </a:lnTo>
                <a:lnTo>
                  <a:pt x="1465460" y="889000"/>
                </a:lnTo>
                <a:close/>
              </a:path>
              <a:path w="1760855" h="1562100">
                <a:moveTo>
                  <a:pt x="597318" y="1003300"/>
                </a:moveTo>
                <a:lnTo>
                  <a:pt x="341560" y="1003300"/>
                </a:lnTo>
                <a:lnTo>
                  <a:pt x="385925" y="1016000"/>
                </a:lnTo>
                <a:lnTo>
                  <a:pt x="427268" y="1028700"/>
                </a:lnTo>
                <a:lnTo>
                  <a:pt x="464697" y="1041400"/>
                </a:lnTo>
                <a:lnTo>
                  <a:pt x="497319" y="1066800"/>
                </a:lnTo>
                <a:lnTo>
                  <a:pt x="524245" y="1104900"/>
                </a:lnTo>
                <a:lnTo>
                  <a:pt x="544581" y="1143000"/>
                </a:lnTo>
                <a:lnTo>
                  <a:pt x="557436" y="1181100"/>
                </a:lnTo>
                <a:lnTo>
                  <a:pt x="561920" y="1231900"/>
                </a:lnTo>
                <a:lnTo>
                  <a:pt x="557436" y="1270000"/>
                </a:lnTo>
                <a:lnTo>
                  <a:pt x="544581" y="1308100"/>
                </a:lnTo>
                <a:lnTo>
                  <a:pt x="524245" y="1346200"/>
                </a:lnTo>
                <a:lnTo>
                  <a:pt x="497319" y="1384300"/>
                </a:lnTo>
                <a:lnTo>
                  <a:pt x="464697" y="1409700"/>
                </a:lnTo>
                <a:lnTo>
                  <a:pt x="427268" y="1435100"/>
                </a:lnTo>
                <a:lnTo>
                  <a:pt x="385925" y="1447800"/>
                </a:lnTo>
                <a:lnTo>
                  <a:pt x="602131" y="1447800"/>
                </a:lnTo>
                <a:lnTo>
                  <a:pt x="636303" y="1397000"/>
                </a:lnTo>
                <a:lnTo>
                  <a:pt x="656107" y="1358900"/>
                </a:lnTo>
                <a:lnTo>
                  <a:pt x="670760" y="1320800"/>
                </a:lnTo>
                <a:lnTo>
                  <a:pt x="679852" y="1270000"/>
                </a:lnTo>
                <a:lnTo>
                  <a:pt x="682973" y="1231900"/>
                </a:lnTo>
                <a:lnTo>
                  <a:pt x="679852" y="1181100"/>
                </a:lnTo>
                <a:lnTo>
                  <a:pt x="670760" y="1130300"/>
                </a:lnTo>
                <a:lnTo>
                  <a:pt x="656107" y="1092200"/>
                </a:lnTo>
                <a:lnTo>
                  <a:pt x="636303" y="1054100"/>
                </a:lnTo>
                <a:lnTo>
                  <a:pt x="611757" y="1016000"/>
                </a:lnTo>
                <a:lnTo>
                  <a:pt x="597318" y="1003300"/>
                </a:lnTo>
                <a:close/>
              </a:path>
              <a:path w="1760855" h="1562100">
                <a:moveTo>
                  <a:pt x="1675025" y="1003300"/>
                </a:moveTo>
                <a:lnTo>
                  <a:pt x="1419181" y="1003300"/>
                </a:lnTo>
                <a:lnTo>
                  <a:pt x="1463556" y="1016000"/>
                </a:lnTo>
                <a:lnTo>
                  <a:pt x="1504917" y="1028700"/>
                </a:lnTo>
                <a:lnTo>
                  <a:pt x="1542369" y="1041400"/>
                </a:lnTo>
                <a:lnTo>
                  <a:pt x="1575018" y="1066800"/>
                </a:lnTo>
                <a:lnTo>
                  <a:pt x="1601969" y="1104900"/>
                </a:lnTo>
                <a:lnTo>
                  <a:pt x="1622328" y="1143000"/>
                </a:lnTo>
                <a:lnTo>
                  <a:pt x="1635199" y="1181100"/>
                </a:lnTo>
                <a:lnTo>
                  <a:pt x="1639688" y="1231900"/>
                </a:lnTo>
                <a:lnTo>
                  <a:pt x="1635199" y="1270000"/>
                </a:lnTo>
                <a:lnTo>
                  <a:pt x="1622328" y="1308100"/>
                </a:lnTo>
                <a:lnTo>
                  <a:pt x="1601969" y="1346200"/>
                </a:lnTo>
                <a:lnTo>
                  <a:pt x="1575018" y="1384300"/>
                </a:lnTo>
                <a:lnTo>
                  <a:pt x="1542369" y="1409700"/>
                </a:lnTo>
                <a:lnTo>
                  <a:pt x="1504917" y="1435100"/>
                </a:lnTo>
                <a:lnTo>
                  <a:pt x="1463556" y="1447800"/>
                </a:lnTo>
                <a:lnTo>
                  <a:pt x="1679841" y="1447800"/>
                </a:lnTo>
                <a:lnTo>
                  <a:pt x="1714035" y="1397000"/>
                </a:lnTo>
                <a:lnTo>
                  <a:pt x="1733854" y="1358900"/>
                </a:lnTo>
                <a:lnTo>
                  <a:pt x="1748518" y="1320800"/>
                </a:lnTo>
                <a:lnTo>
                  <a:pt x="1757617" y="1270000"/>
                </a:lnTo>
                <a:lnTo>
                  <a:pt x="1760742" y="1231900"/>
                </a:lnTo>
                <a:lnTo>
                  <a:pt x="1757617" y="1181100"/>
                </a:lnTo>
                <a:lnTo>
                  <a:pt x="1748518" y="1130300"/>
                </a:lnTo>
                <a:lnTo>
                  <a:pt x="1733854" y="1092200"/>
                </a:lnTo>
                <a:lnTo>
                  <a:pt x="1714035" y="1054100"/>
                </a:lnTo>
                <a:lnTo>
                  <a:pt x="1689473" y="1016000"/>
                </a:lnTo>
                <a:lnTo>
                  <a:pt x="1675025" y="1003300"/>
                </a:lnTo>
                <a:close/>
              </a:path>
              <a:path w="1760855" h="1562100">
                <a:moveTo>
                  <a:pt x="1032972" y="215900"/>
                </a:moveTo>
                <a:lnTo>
                  <a:pt x="944547" y="215900"/>
                </a:lnTo>
                <a:lnTo>
                  <a:pt x="922945" y="228600"/>
                </a:lnTo>
                <a:lnTo>
                  <a:pt x="902653" y="241300"/>
                </a:lnTo>
                <a:lnTo>
                  <a:pt x="526298" y="520700"/>
                </a:lnTo>
                <a:lnTo>
                  <a:pt x="492007" y="558800"/>
                </a:lnTo>
                <a:lnTo>
                  <a:pt x="475693" y="596900"/>
                </a:lnTo>
                <a:lnTo>
                  <a:pt x="478182" y="647700"/>
                </a:lnTo>
                <a:lnTo>
                  <a:pt x="500298" y="698500"/>
                </a:lnTo>
                <a:lnTo>
                  <a:pt x="503995" y="698500"/>
                </a:lnTo>
                <a:lnTo>
                  <a:pt x="508036" y="711200"/>
                </a:lnTo>
                <a:lnTo>
                  <a:pt x="512267" y="711200"/>
                </a:lnTo>
                <a:lnTo>
                  <a:pt x="517334" y="723900"/>
                </a:lnTo>
                <a:lnTo>
                  <a:pt x="528907" y="723900"/>
                </a:lnTo>
                <a:lnTo>
                  <a:pt x="535512" y="736600"/>
                </a:lnTo>
                <a:lnTo>
                  <a:pt x="813786" y="901700"/>
                </a:lnTo>
                <a:lnTo>
                  <a:pt x="780499" y="1295400"/>
                </a:lnTo>
                <a:lnTo>
                  <a:pt x="784829" y="1333500"/>
                </a:lnTo>
                <a:lnTo>
                  <a:pt x="802607" y="1371600"/>
                </a:lnTo>
                <a:lnTo>
                  <a:pt x="831033" y="1397000"/>
                </a:lnTo>
                <a:lnTo>
                  <a:pt x="910238" y="1397000"/>
                </a:lnTo>
                <a:lnTo>
                  <a:pt x="939491" y="1371600"/>
                </a:lnTo>
                <a:lnTo>
                  <a:pt x="960366" y="1346200"/>
                </a:lnTo>
                <a:lnTo>
                  <a:pt x="970054" y="1320800"/>
                </a:lnTo>
                <a:lnTo>
                  <a:pt x="1008293" y="863600"/>
                </a:lnTo>
                <a:lnTo>
                  <a:pt x="1006895" y="838200"/>
                </a:lnTo>
                <a:lnTo>
                  <a:pt x="998593" y="812800"/>
                </a:lnTo>
                <a:lnTo>
                  <a:pt x="984034" y="787400"/>
                </a:lnTo>
                <a:lnTo>
                  <a:pt x="963865" y="774700"/>
                </a:lnTo>
                <a:lnTo>
                  <a:pt x="772520" y="660400"/>
                </a:lnTo>
                <a:lnTo>
                  <a:pt x="1057266" y="444500"/>
                </a:lnTo>
                <a:lnTo>
                  <a:pt x="1205724" y="444500"/>
                </a:lnTo>
                <a:lnTo>
                  <a:pt x="1098259" y="279400"/>
                </a:lnTo>
                <a:lnTo>
                  <a:pt x="1095267" y="279400"/>
                </a:lnTo>
                <a:lnTo>
                  <a:pt x="1091931" y="266700"/>
                </a:lnTo>
                <a:lnTo>
                  <a:pt x="1084228" y="266700"/>
                </a:lnTo>
                <a:lnTo>
                  <a:pt x="1080867" y="254000"/>
                </a:lnTo>
                <a:lnTo>
                  <a:pt x="1072668" y="254000"/>
                </a:lnTo>
                <a:lnTo>
                  <a:pt x="1071757" y="241300"/>
                </a:lnTo>
                <a:lnTo>
                  <a:pt x="1070888" y="241300"/>
                </a:lnTo>
                <a:lnTo>
                  <a:pt x="1052892" y="228600"/>
                </a:lnTo>
                <a:lnTo>
                  <a:pt x="1032972" y="215900"/>
                </a:lnTo>
                <a:close/>
              </a:path>
              <a:path w="1760855" h="1562100">
                <a:moveTo>
                  <a:pt x="1205724" y="444500"/>
                </a:moveTo>
                <a:lnTo>
                  <a:pt x="1057266" y="444500"/>
                </a:lnTo>
                <a:lnTo>
                  <a:pt x="1206382" y="673100"/>
                </a:lnTo>
                <a:lnTo>
                  <a:pt x="1543713" y="673100"/>
                </a:lnTo>
                <a:lnTo>
                  <a:pt x="1562951" y="660400"/>
                </a:lnTo>
                <a:lnTo>
                  <a:pt x="1575919" y="635000"/>
                </a:lnTo>
                <a:lnTo>
                  <a:pt x="1580674" y="609600"/>
                </a:lnTo>
                <a:lnTo>
                  <a:pt x="1575919" y="584200"/>
                </a:lnTo>
                <a:lnTo>
                  <a:pt x="1562951" y="571500"/>
                </a:lnTo>
                <a:lnTo>
                  <a:pt x="1543713" y="558800"/>
                </a:lnTo>
                <a:lnTo>
                  <a:pt x="1520152" y="546100"/>
                </a:lnTo>
                <a:lnTo>
                  <a:pt x="1271856" y="546100"/>
                </a:lnTo>
                <a:lnTo>
                  <a:pt x="1205724" y="444500"/>
                </a:lnTo>
                <a:close/>
              </a:path>
              <a:path w="1760855" h="1562100">
                <a:moveTo>
                  <a:pt x="1341614" y="0"/>
                </a:moveTo>
                <a:lnTo>
                  <a:pt x="1276379" y="0"/>
                </a:lnTo>
                <a:lnTo>
                  <a:pt x="1244723" y="12700"/>
                </a:lnTo>
                <a:lnTo>
                  <a:pt x="1188225" y="50800"/>
                </a:lnTo>
                <a:lnTo>
                  <a:pt x="1160442" y="88900"/>
                </a:lnTo>
                <a:lnTo>
                  <a:pt x="1143773" y="127000"/>
                </a:lnTo>
                <a:lnTo>
                  <a:pt x="1138216" y="165100"/>
                </a:lnTo>
                <a:lnTo>
                  <a:pt x="1143773" y="215900"/>
                </a:lnTo>
                <a:lnTo>
                  <a:pt x="1160442" y="254000"/>
                </a:lnTo>
                <a:lnTo>
                  <a:pt x="1188225" y="292100"/>
                </a:lnTo>
                <a:lnTo>
                  <a:pt x="1224636" y="317500"/>
                </a:lnTo>
                <a:lnTo>
                  <a:pt x="1265663" y="330200"/>
                </a:lnTo>
                <a:lnTo>
                  <a:pt x="1308998" y="342900"/>
                </a:lnTo>
                <a:lnTo>
                  <a:pt x="1352333" y="330200"/>
                </a:lnTo>
                <a:lnTo>
                  <a:pt x="1393363" y="317500"/>
                </a:lnTo>
                <a:lnTo>
                  <a:pt x="1429778" y="292100"/>
                </a:lnTo>
                <a:lnTo>
                  <a:pt x="1457556" y="254000"/>
                </a:lnTo>
                <a:lnTo>
                  <a:pt x="1474223" y="215900"/>
                </a:lnTo>
                <a:lnTo>
                  <a:pt x="1479779" y="165100"/>
                </a:lnTo>
                <a:lnTo>
                  <a:pt x="1474223" y="127000"/>
                </a:lnTo>
                <a:lnTo>
                  <a:pt x="1457556" y="88900"/>
                </a:lnTo>
                <a:lnTo>
                  <a:pt x="1429778" y="50800"/>
                </a:lnTo>
                <a:lnTo>
                  <a:pt x="1373271" y="12700"/>
                </a:lnTo>
                <a:lnTo>
                  <a:pt x="1341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0635" y="2762084"/>
            <a:ext cx="17201515" cy="259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02920">
              <a:lnSpc>
                <a:spcPts val="4515"/>
              </a:lnSpc>
              <a:buSzPct val="145833"/>
              <a:buChar char="-"/>
              <a:tabLst>
                <a:tab pos="527685" algn="l"/>
                <a:tab pos="528320" algn="l"/>
              </a:tabLst>
            </a:pPr>
            <a:r>
              <a:rPr sz="3600" dirty="0">
                <a:latin typeface="Arial"/>
                <a:cs typeface="Arial"/>
              </a:rPr>
              <a:t>Create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15" dirty="0">
                <a:latin typeface="Arial"/>
                <a:cs typeface="Arial"/>
              </a:rPr>
              <a:t>new </a:t>
            </a:r>
            <a:r>
              <a:rPr sz="3600" spc="130" dirty="0">
                <a:latin typeface="Arial"/>
                <a:cs typeface="Arial"/>
              </a:rPr>
              <a:t>output </a:t>
            </a:r>
            <a:r>
              <a:rPr sz="3600" spc="95" dirty="0">
                <a:latin typeface="Arial"/>
                <a:cs typeface="Arial"/>
              </a:rPr>
              <a:t>item </a:t>
            </a:r>
            <a:r>
              <a:rPr sz="3600" spc="10" dirty="0">
                <a:latin typeface="Arial"/>
                <a:cs typeface="Arial"/>
              </a:rPr>
              <a:t>using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DT::renderDataTable</a:t>
            </a:r>
            <a:r>
              <a:rPr sz="3600" spc="15" dirty="0">
                <a:latin typeface="Arial"/>
                <a:cs typeface="Arial"/>
              </a:rPr>
              <a:t>.</a:t>
            </a:r>
            <a:endParaRPr sz="3600" dirty="0">
              <a:latin typeface="Arial"/>
              <a:cs typeface="Arial"/>
            </a:endParaRPr>
          </a:p>
          <a:p>
            <a:pPr marL="527685" indent="-502920">
              <a:lnSpc>
                <a:spcPts val="6035"/>
              </a:lnSpc>
              <a:buSzPct val="145833"/>
              <a:buChar char="-"/>
              <a:tabLst>
                <a:tab pos="527685" algn="l"/>
                <a:tab pos="528320" algn="l"/>
              </a:tabLst>
            </a:pPr>
            <a:r>
              <a:rPr sz="3600" spc="-55" dirty="0">
                <a:latin typeface="Arial"/>
                <a:cs typeface="Arial"/>
              </a:rPr>
              <a:t>Show </a:t>
            </a:r>
            <a:r>
              <a:rPr sz="3600" spc="15" dirty="0">
                <a:latin typeface="Arial"/>
                <a:cs typeface="Arial"/>
              </a:rPr>
              <a:t>first </a:t>
            </a:r>
            <a:r>
              <a:rPr sz="3600" spc="-55" dirty="0">
                <a:latin typeface="Arial"/>
                <a:cs typeface="Arial"/>
              </a:rPr>
              <a:t>seven </a:t>
            </a:r>
            <a:r>
              <a:rPr sz="3600" spc="5" dirty="0">
                <a:latin typeface="Arial"/>
                <a:cs typeface="Arial"/>
              </a:rPr>
              <a:t>columns </a:t>
            </a:r>
            <a:r>
              <a:rPr sz="3600" spc="110" dirty="0">
                <a:latin typeface="Arial"/>
                <a:cs typeface="Arial"/>
              </a:rPr>
              <a:t>of </a:t>
            </a:r>
            <a:r>
              <a:rPr sz="3600" spc="-15" dirty="0">
                <a:latin typeface="Arial"/>
                <a:cs typeface="Arial"/>
              </a:rPr>
              <a:t>NHANES </a:t>
            </a:r>
            <a:r>
              <a:rPr sz="3600" spc="35" dirty="0">
                <a:latin typeface="Arial"/>
                <a:cs typeface="Arial"/>
              </a:rPr>
              <a:t>data, </a:t>
            </a:r>
            <a:r>
              <a:rPr sz="3600" spc="-20" dirty="0">
                <a:latin typeface="Arial"/>
                <a:cs typeface="Arial"/>
              </a:rPr>
              <a:t>show </a:t>
            </a:r>
            <a:r>
              <a:rPr sz="3600" spc="10" dirty="0">
                <a:latin typeface="Arial"/>
                <a:cs typeface="Arial"/>
              </a:rPr>
              <a:t>10 </a:t>
            </a:r>
            <a:r>
              <a:rPr sz="3600" spc="-40" dirty="0">
                <a:latin typeface="Arial"/>
                <a:cs typeface="Arial"/>
              </a:rPr>
              <a:t>rows </a:t>
            </a:r>
            <a:r>
              <a:rPr sz="3600" spc="40" dirty="0">
                <a:latin typeface="Arial"/>
                <a:cs typeface="Arial"/>
              </a:rPr>
              <a:t>at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75" dirty="0">
                <a:latin typeface="Arial"/>
                <a:cs typeface="Arial"/>
              </a:rPr>
              <a:t>time, </a:t>
            </a:r>
            <a:r>
              <a:rPr sz="3600" spc="35" dirty="0">
                <a:latin typeface="Arial"/>
                <a:cs typeface="Arial"/>
              </a:rPr>
              <a:t>and </a:t>
            </a:r>
            <a:r>
              <a:rPr sz="3600" spc="75" dirty="0">
                <a:latin typeface="Arial"/>
                <a:cs typeface="Arial"/>
              </a:rPr>
              <a:t>hide</a:t>
            </a:r>
            <a:r>
              <a:rPr sz="3600" spc="114" dirty="0">
                <a:latin typeface="Arial"/>
                <a:cs typeface="Arial"/>
              </a:rPr>
              <a:t> </a:t>
            </a:r>
            <a:r>
              <a:rPr sz="3600" spc="30" dirty="0">
                <a:latin typeface="Arial"/>
                <a:cs typeface="Arial"/>
              </a:rPr>
              <a:t>row</a:t>
            </a:r>
            <a:endParaRPr sz="3600" dirty="0">
              <a:latin typeface="Arial"/>
              <a:cs typeface="Arial"/>
            </a:endParaRPr>
          </a:p>
          <a:p>
            <a:pPr marL="527685">
              <a:lnSpc>
                <a:spcPts val="3765"/>
              </a:lnSpc>
              <a:spcBef>
                <a:spcPts val="295"/>
              </a:spcBef>
            </a:pPr>
            <a:r>
              <a:rPr sz="3600" spc="-45" dirty="0">
                <a:latin typeface="Arial"/>
                <a:cs typeface="Arial"/>
              </a:rPr>
              <a:t>names,</a:t>
            </a:r>
            <a:r>
              <a:rPr sz="360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e.g.</a:t>
            </a:r>
            <a:endParaRPr sz="3600" dirty="0">
              <a:latin typeface="Arial"/>
              <a:cs typeface="Arial"/>
            </a:endParaRPr>
          </a:p>
          <a:p>
            <a:pPr marL="391795">
              <a:lnSpc>
                <a:spcPts val="5745"/>
              </a:lnSpc>
            </a:pPr>
            <a:r>
              <a:rPr sz="7875" spc="7" baseline="-6349" dirty="0">
                <a:latin typeface="Courier New"/>
                <a:cs typeface="Courier New"/>
              </a:rPr>
              <a:t>-</a:t>
            </a:r>
            <a:r>
              <a:rPr sz="7875" spc="-3540" baseline="-6349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data = NHANES[, 1:7]</a:t>
            </a:r>
            <a:endParaRPr sz="36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0635" y="5316980"/>
            <a:ext cx="17584420" cy="408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4080" indent="-502920">
              <a:lnSpc>
                <a:spcPts val="3895"/>
              </a:lnSpc>
              <a:buSzPct val="145833"/>
              <a:buChar char="-"/>
              <a:tabLst>
                <a:tab pos="894715" algn="l"/>
              </a:tabLst>
            </a:pPr>
            <a:r>
              <a:rPr sz="3600" spc="15" dirty="0">
                <a:latin typeface="Courier New"/>
                <a:cs typeface="Courier New"/>
              </a:rPr>
              <a:t>options = list(pageLength =</a:t>
            </a:r>
            <a:r>
              <a:rPr sz="3600" spc="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10)</a:t>
            </a:r>
            <a:endParaRPr sz="3600" dirty="0">
              <a:latin typeface="Courier New"/>
              <a:cs typeface="Courier New"/>
            </a:endParaRPr>
          </a:p>
          <a:p>
            <a:pPr marL="894080" indent="-502920">
              <a:lnSpc>
                <a:spcPts val="4990"/>
              </a:lnSpc>
              <a:buSzPct val="145833"/>
              <a:buChar char="-"/>
              <a:tabLst>
                <a:tab pos="894715" algn="l"/>
              </a:tabLst>
            </a:pPr>
            <a:r>
              <a:rPr sz="3600" spc="15" dirty="0">
                <a:latin typeface="Courier New"/>
                <a:cs typeface="Courier New"/>
              </a:rPr>
              <a:t>rownames =</a:t>
            </a:r>
            <a:r>
              <a:rPr sz="3600" spc="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FALSE</a:t>
            </a:r>
            <a:endParaRPr sz="3600" dirty="0">
              <a:latin typeface="Courier New"/>
              <a:cs typeface="Courier New"/>
            </a:endParaRPr>
          </a:p>
          <a:p>
            <a:pPr marL="527685" indent="-502920">
              <a:lnSpc>
                <a:spcPts val="5605"/>
              </a:lnSpc>
              <a:buSzPct val="145833"/>
              <a:buChar char="-"/>
              <a:tabLst>
                <a:tab pos="527685" algn="l"/>
                <a:tab pos="528320" algn="l"/>
              </a:tabLst>
            </a:pPr>
            <a:r>
              <a:rPr sz="3600" spc="170" dirty="0">
                <a:latin typeface="Arial"/>
                <a:cs typeface="Arial"/>
              </a:rPr>
              <a:t>Add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15" dirty="0">
                <a:latin typeface="Courier New"/>
                <a:cs typeface="Courier New"/>
              </a:rPr>
              <a:t>DT::dataTableOutput</a:t>
            </a:r>
            <a:r>
              <a:rPr sz="3600" spc="-1445" dirty="0">
                <a:latin typeface="Courier New"/>
                <a:cs typeface="Courier New"/>
              </a:rPr>
              <a:t>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" dirty="0">
                <a:latin typeface="Arial"/>
                <a:cs typeface="Arial"/>
              </a:rPr>
              <a:t>main </a:t>
            </a:r>
            <a:r>
              <a:rPr sz="3600" spc="35" dirty="0">
                <a:latin typeface="Arial"/>
                <a:cs typeface="Arial"/>
              </a:rPr>
              <a:t>panel</a:t>
            </a:r>
            <a:endParaRPr sz="3600" dirty="0">
              <a:latin typeface="Arial"/>
              <a:cs typeface="Arial"/>
            </a:endParaRPr>
          </a:p>
          <a:p>
            <a:pPr marL="527685" indent="-502920">
              <a:lnSpc>
                <a:spcPts val="5770"/>
              </a:lnSpc>
              <a:buSzPct val="145833"/>
              <a:buChar char="-"/>
              <a:tabLst>
                <a:tab pos="527685" algn="l"/>
                <a:tab pos="528320" algn="l"/>
              </a:tabLst>
            </a:pPr>
            <a:r>
              <a:rPr sz="3600" spc="-140" dirty="0">
                <a:latin typeface="Arial"/>
                <a:cs typeface="Arial"/>
              </a:rPr>
              <a:t>Run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0" dirty="0">
                <a:latin typeface="Arial"/>
                <a:cs typeface="Arial"/>
              </a:rPr>
              <a:t>app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15" dirty="0">
                <a:latin typeface="Arial"/>
                <a:cs typeface="Arial"/>
              </a:rPr>
              <a:t>new</a:t>
            </a:r>
            <a:r>
              <a:rPr sz="3600" spc="70" dirty="0">
                <a:latin typeface="Arial"/>
                <a:cs typeface="Arial"/>
              </a:rPr>
              <a:t> </a:t>
            </a:r>
            <a:r>
              <a:rPr sz="3600" spc="95" dirty="0">
                <a:latin typeface="Arial"/>
                <a:cs typeface="Arial"/>
              </a:rPr>
              <a:t>Window</a:t>
            </a:r>
            <a:endParaRPr sz="3600" dirty="0">
              <a:latin typeface="Arial"/>
              <a:cs typeface="Arial"/>
            </a:endParaRPr>
          </a:p>
          <a:p>
            <a:pPr marL="527685" indent="-502920">
              <a:lnSpc>
                <a:spcPts val="5770"/>
              </a:lnSpc>
              <a:buSzPct val="145833"/>
              <a:buChar char="-"/>
              <a:tabLst>
                <a:tab pos="527685" algn="l"/>
                <a:tab pos="528320" algn="l"/>
              </a:tabLst>
            </a:pPr>
            <a:r>
              <a:rPr sz="3600" spc="30" dirty="0">
                <a:latin typeface="Arial"/>
                <a:cs typeface="Arial"/>
              </a:rPr>
              <a:t>Compare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your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80" dirty="0">
                <a:latin typeface="Arial"/>
                <a:cs typeface="Arial"/>
              </a:rPr>
              <a:t>code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340" dirty="0">
                <a:latin typeface="Arial"/>
                <a:cs typeface="Arial"/>
              </a:rPr>
              <a:t>/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130" dirty="0">
                <a:latin typeface="Arial"/>
                <a:cs typeface="Arial"/>
              </a:rPr>
              <a:t>output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with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the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person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sitting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next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175" dirty="0">
                <a:latin typeface="Arial"/>
                <a:cs typeface="Arial"/>
              </a:rPr>
              <a:t>to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340" dirty="0">
                <a:latin typeface="Arial"/>
                <a:cs typeface="Arial"/>
              </a:rPr>
              <a:t>/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10" dirty="0">
                <a:latin typeface="Arial"/>
                <a:cs typeface="Arial"/>
              </a:rPr>
              <a:t>nearby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35" dirty="0">
                <a:latin typeface="Arial"/>
                <a:cs typeface="Arial"/>
              </a:rPr>
              <a:t>you</a:t>
            </a:r>
            <a:endParaRPr sz="3600" dirty="0">
              <a:latin typeface="Arial"/>
              <a:cs typeface="Arial"/>
            </a:endParaRPr>
          </a:p>
          <a:p>
            <a:pPr marL="527685" indent="-502920">
              <a:lnSpc>
                <a:spcPts val="6035"/>
              </a:lnSpc>
              <a:buSzPct val="145833"/>
              <a:buFont typeface="Arial"/>
              <a:buChar char="-"/>
              <a:tabLst>
                <a:tab pos="527685" algn="l"/>
                <a:tab pos="528320" algn="l"/>
              </a:tabLst>
            </a:pPr>
            <a:r>
              <a:rPr sz="3600" b="1" spc="-35" dirty="0">
                <a:latin typeface="Arial"/>
                <a:cs typeface="Arial"/>
              </a:rPr>
              <a:t>Stretch </a:t>
            </a:r>
            <a:r>
              <a:rPr sz="3600" b="1" spc="-30" dirty="0">
                <a:latin typeface="Arial"/>
                <a:cs typeface="Arial"/>
              </a:rPr>
              <a:t>goal: </a:t>
            </a:r>
            <a:r>
              <a:rPr sz="3600" spc="15" dirty="0">
                <a:latin typeface="Arial"/>
                <a:cs typeface="Arial"/>
              </a:rPr>
              <a:t>Make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55" dirty="0">
                <a:latin typeface="Arial"/>
                <a:cs typeface="Arial"/>
              </a:rPr>
              <a:t>number </a:t>
            </a:r>
            <a:r>
              <a:rPr sz="3600" spc="110" dirty="0">
                <a:latin typeface="Arial"/>
                <a:cs typeface="Arial"/>
              </a:rPr>
              <a:t>of </a:t>
            </a:r>
            <a:r>
              <a:rPr sz="3600" spc="5" dirty="0">
                <a:latin typeface="Arial"/>
                <a:cs typeface="Arial"/>
              </a:rPr>
              <a:t>columns </a:t>
            </a:r>
            <a:r>
              <a:rPr sz="3600" spc="15" dirty="0">
                <a:latin typeface="Arial"/>
                <a:cs typeface="Arial"/>
              </a:rPr>
              <a:t>visible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75" dirty="0">
                <a:latin typeface="Arial"/>
                <a:cs typeface="Arial"/>
              </a:rPr>
              <a:t>the table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-55" dirty="0">
                <a:latin typeface="Arial"/>
                <a:cs typeface="Arial"/>
              </a:rPr>
              <a:t>user </a:t>
            </a:r>
            <a:r>
              <a:rPr sz="3600" spc="85" dirty="0">
                <a:latin typeface="Arial"/>
                <a:cs typeface="Arial"/>
              </a:rPr>
              <a:t>defined</a:t>
            </a:r>
            <a:r>
              <a:rPr sz="3600" spc="40" dirty="0">
                <a:latin typeface="Arial"/>
                <a:cs typeface="Arial"/>
              </a:rPr>
              <a:t> </a:t>
            </a:r>
            <a:r>
              <a:rPr sz="3600" spc="100" dirty="0">
                <a:latin typeface="Arial"/>
                <a:cs typeface="Arial"/>
              </a:rPr>
              <a:t>input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09174" y="9999422"/>
            <a:ext cx="3686175" cy="1320165"/>
            <a:chOff x="8209174" y="9999422"/>
            <a:chExt cx="3686175" cy="1320165"/>
          </a:xfrm>
        </p:grpSpPr>
        <p:sp>
          <p:nvSpPr>
            <p:cNvPr id="8" name="object 8"/>
            <p:cNvSpPr/>
            <p:nvPr/>
          </p:nvSpPr>
          <p:spPr>
            <a:xfrm>
              <a:off x="8219645" y="10168748"/>
              <a:ext cx="3664809" cy="11398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19645" y="10009893"/>
              <a:ext cx="3665220" cy="1299210"/>
            </a:xfrm>
            <a:custGeom>
              <a:avLst/>
              <a:gdLst/>
              <a:ahLst/>
              <a:cxnLst/>
              <a:rect l="l" t="t" r="r" b="b"/>
              <a:pathLst>
                <a:path w="3665220" h="1299209">
                  <a:moveTo>
                    <a:pt x="0" y="0"/>
                  </a:moveTo>
                  <a:lnTo>
                    <a:pt x="3664809" y="0"/>
                  </a:lnTo>
                  <a:lnTo>
                    <a:pt x="3664809" y="1298663"/>
                  </a:lnTo>
                </a:path>
                <a:path w="3665220" h="1299209">
                  <a:moveTo>
                    <a:pt x="0" y="1298663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10767" y="3278180"/>
            <a:ext cx="2667000" cy="2533650"/>
          </a:xfrm>
          <a:custGeom>
            <a:avLst/>
            <a:gdLst/>
            <a:ahLst/>
            <a:cxnLst/>
            <a:rect l="l" t="t" r="r" b="b"/>
            <a:pathLst>
              <a:path w="2667000" h="2533650">
                <a:moveTo>
                  <a:pt x="967492" y="2424439"/>
                </a:moveTo>
                <a:lnTo>
                  <a:pt x="681231" y="2424439"/>
                </a:lnTo>
                <a:lnTo>
                  <a:pt x="691928" y="2424613"/>
                </a:lnTo>
                <a:lnTo>
                  <a:pt x="702808" y="2430687"/>
                </a:lnTo>
                <a:lnTo>
                  <a:pt x="728254" y="2453253"/>
                </a:lnTo>
                <a:lnTo>
                  <a:pt x="741267" y="2465330"/>
                </a:lnTo>
                <a:lnTo>
                  <a:pt x="769658" y="2491834"/>
                </a:lnTo>
                <a:lnTo>
                  <a:pt x="786771" y="2507134"/>
                </a:lnTo>
                <a:lnTo>
                  <a:pt x="802263" y="2519297"/>
                </a:lnTo>
                <a:lnTo>
                  <a:pt x="816712" y="2527966"/>
                </a:lnTo>
                <a:lnTo>
                  <a:pt x="830696" y="2532783"/>
                </a:lnTo>
                <a:lnTo>
                  <a:pt x="844793" y="2533392"/>
                </a:lnTo>
                <a:lnTo>
                  <a:pt x="859581" y="2529435"/>
                </a:lnTo>
                <a:lnTo>
                  <a:pt x="893542" y="2506394"/>
                </a:lnTo>
                <a:lnTo>
                  <a:pt x="937205" y="2460802"/>
                </a:lnTo>
                <a:lnTo>
                  <a:pt x="964119" y="2428656"/>
                </a:lnTo>
                <a:lnTo>
                  <a:pt x="967492" y="2424439"/>
                </a:lnTo>
                <a:close/>
              </a:path>
              <a:path w="2667000" h="2533650">
                <a:moveTo>
                  <a:pt x="294779" y="1226322"/>
                </a:moveTo>
                <a:lnTo>
                  <a:pt x="276654" y="1226498"/>
                </a:lnTo>
                <a:lnTo>
                  <a:pt x="235989" y="1236083"/>
                </a:lnTo>
                <a:lnTo>
                  <a:pt x="212342" y="1240885"/>
                </a:lnTo>
                <a:lnTo>
                  <a:pt x="187374" y="1248101"/>
                </a:lnTo>
                <a:lnTo>
                  <a:pt x="162018" y="1260452"/>
                </a:lnTo>
                <a:lnTo>
                  <a:pt x="157655" y="1272124"/>
                </a:lnTo>
                <a:lnTo>
                  <a:pt x="159656" y="1286021"/>
                </a:lnTo>
                <a:lnTo>
                  <a:pt x="164246" y="1301330"/>
                </a:lnTo>
                <a:lnTo>
                  <a:pt x="167652" y="1317240"/>
                </a:lnTo>
                <a:lnTo>
                  <a:pt x="153472" y="1332392"/>
                </a:lnTo>
                <a:lnTo>
                  <a:pt x="116055" y="1342607"/>
                </a:lnTo>
                <a:lnTo>
                  <a:pt x="68836" y="1354173"/>
                </a:lnTo>
                <a:lnTo>
                  <a:pt x="25248" y="1373378"/>
                </a:lnTo>
                <a:lnTo>
                  <a:pt x="21929" y="1382844"/>
                </a:lnTo>
                <a:lnTo>
                  <a:pt x="25225" y="1396766"/>
                </a:lnTo>
                <a:lnTo>
                  <a:pt x="29290" y="1410753"/>
                </a:lnTo>
                <a:lnTo>
                  <a:pt x="28274" y="1420414"/>
                </a:lnTo>
                <a:lnTo>
                  <a:pt x="13587" y="1433913"/>
                </a:lnTo>
                <a:lnTo>
                  <a:pt x="3607" y="1442338"/>
                </a:lnTo>
                <a:lnTo>
                  <a:pt x="0" y="1451776"/>
                </a:lnTo>
                <a:lnTo>
                  <a:pt x="23848" y="1514275"/>
                </a:lnTo>
                <a:lnTo>
                  <a:pt x="44258" y="1559504"/>
                </a:lnTo>
                <a:lnTo>
                  <a:pt x="65561" y="1604105"/>
                </a:lnTo>
                <a:lnTo>
                  <a:pt x="87653" y="1648180"/>
                </a:lnTo>
                <a:lnTo>
                  <a:pt x="110431" y="1691831"/>
                </a:lnTo>
                <a:lnTo>
                  <a:pt x="133794" y="1735162"/>
                </a:lnTo>
                <a:lnTo>
                  <a:pt x="157639" y="1778275"/>
                </a:lnTo>
                <a:lnTo>
                  <a:pt x="181862" y="1821273"/>
                </a:lnTo>
                <a:lnTo>
                  <a:pt x="255781" y="1950601"/>
                </a:lnTo>
                <a:lnTo>
                  <a:pt x="280495" y="1994164"/>
                </a:lnTo>
                <a:lnTo>
                  <a:pt x="305074" y="2038126"/>
                </a:lnTo>
                <a:lnTo>
                  <a:pt x="329417" y="2082588"/>
                </a:lnTo>
                <a:lnTo>
                  <a:pt x="353421" y="2127653"/>
                </a:lnTo>
                <a:lnTo>
                  <a:pt x="376983" y="2173425"/>
                </a:lnTo>
                <a:lnTo>
                  <a:pt x="400001" y="2220005"/>
                </a:lnTo>
                <a:lnTo>
                  <a:pt x="436497" y="2291669"/>
                </a:lnTo>
                <a:lnTo>
                  <a:pt x="469379" y="2348679"/>
                </a:lnTo>
                <a:lnTo>
                  <a:pt x="498920" y="2392504"/>
                </a:lnTo>
                <a:lnTo>
                  <a:pt x="525392" y="2424613"/>
                </a:lnTo>
                <a:lnTo>
                  <a:pt x="570218" y="2459557"/>
                </a:lnTo>
                <a:lnTo>
                  <a:pt x="589116" y="2465330"/>
                </a:lnTo>
                <a:lnTo>
                  <a:pt x="606035" y="2465262"/>
                </a:lnTo>
                <a:lnTo>
                  <a:pt x="621283" y="2460802"/>
                </a:lnTo>
                <a:lnTo>
                  <a:pt x="635024" y="2453477"/>
                </a:lnTo>
                <a:lnTo>
                  <a:pt x="647638" y="2444698"/>
                </a:lnTo>
                <a:lnTo>
                  <a:pt x="659363" y="2435952"/>
                </a:lnTo>
                <a:lnTo>
                  <a:pt x="670470" y="2428710"/>
                </a:lnTo>
                <a:lnTo>
                  <a:pt x="681231" y="2424439"/>
                </a:lnTo>
                <a:lnTo>
                  <a:pt x="967492" y="2424439"/>
                </a:lnTo>
                <a:lnTo>
                  <a:pt x="995193" y="2389800"/>
                </a:lnTo>
                <a:lnTo>
                  <a:pt x="1031005" y="2343877"/>
                </a:lnTo>
                <a:lnTo>
                  <a:pt x="1172647" y="2160133"/>
                </a:lnTo>
                <a:lnTo>
                  <a:pt x="1233190" y="2082368"/>
                </a:lnTo>
                <a:lnTo>
                  <a:pt x="1264124" y="2039905"/>
                </a:lnTo>
                <a:lnTo>
                  <a:pt x="1304526" y="1986038"/>
                </a:lnTo>
                <a:lnTo>
                  <a:pt x="1353420" y="1921985"/>
                </a:lnTo>
                <a:lnTo>
                  <a:pt x="1440554" y="1809466"/>
                </a:lnTo>
                <a:lnTo>
                  <a:pt x="1460175" y="1784338"/>
                </a:lnTo>
                <a:lnTo>
                  <a:pt x="756995" y="1784338"/>
                </a:lnTo>
                <a:lnTo>
                  <a:pt x="724800" y="1746335"/>
                </a:lnTo>
                <a:lnTo>
                  <a:pt x="683831" y="1694013"/>
                </a:lnTo>
                <a:lnTo>
                  <a:pt x="654314" y="1654796"/>
                </a:lnTo>
                <a:lnTo>
                  <a:pt x="626230" y="1616641"/>
                </a:lnTo>
                <a:lnTo>
                  <a:pt x="544650" y="1504442"/>
                </a:lnTo>
                <a:lnTo>
                  <a:pt x="516371" y="1466432"/>
                </a:lnTo>
                <a:lnTo>
                  <a:pt x="486561" y="1427432"/>
                </a:lnTo>
                <a:lnTo>
                  <a:pt x="454627" y="1387034"/>
                </a:lnTo>
                <a:lnTo>
                  <a:pt x="423892" y="1350688"/>
                </a:lnTo>
                <a:lnTo>
                  <a:pt x="391883" y="1315305"/>
                </a:lnTo>
                <a:lnTo>
                  <a:pt x="359438" y="1280240"/>
                </a:lnTo>
                <a:lnTo>
                  <a:pt x="327396" y="1244845"/>
                </a:lnTo>
                <a:lnTo>
                  <a:pt x="311710" y="1231940"/>
                </a:lnTo>
                <a:lnTo>
                  <a:pt x="294779" y="1226322"/>
                </a:lnTo>
                <a:close/>
              </a:path>
              <a:path w="2667000" h="2533650">
                <a:moveTo>
                  <a:pt x="2399117" y="0"/>
                </a:moveTo>
                <a:lnTo>
                  <a:pt x="2365771" y="20837"/>
                </a:lnTo>
                <a:lnTo>
                  <a:pt x="2329422" y="51831"/>
                </a:lnTo>
                <a:lnTo>
                  <a:pt x="2282965" y="95135"/>
                </a:lnTo>
                <a:lnTo>
                  <a:pt x="2227417" y="149575"/>
                </a:lnTo>
                <a:lnTo>
                  <a:pt x="2196553" y="180603"/>
                </a:lnTo>
                <a:lnTo>
                  <a:pt x="2163798" y="213974"/>
                </a:lnTo>
                <a:lnTo>
                  <a:pt x="2129279" y="249541"/>
                </a:lnTo>
                <a:lnTo>
                  <a:pt x="2055458" y="326676"/>
                </a:lnTo>
                <a:lnTo>
                  <a:pt x="1976110" y="410833"/>
                </a:lnTo>
                <a:lnTo>
                  <a:pt x="1848948" y="547662"/>
                </a:lnTo>
                <a:lnTo>
                  <a:pt x="1669547" y="743707"/>
                </a:lnTo>
                <a:lnTo>
                  <a:pt x="1440914" y="997407"/>
                </a:lnTo>
                <a:lnTo>
                  <a:pt x="1181116" y="1290286"/>
                </a:lnTo>
                <a:lnTo>
                  <a:pt x="995409" y="1503169"/>
                </a:lnTo>
                <a:lnTo>
                  <a:pt x="904545" y="1609065"/>
                </a:lnTo>
                <a:lnTo>
                  <a:pt x="854656" y="1668116"/>
                </a:lnTo>
                <a:lnTo>
                  <a:pt x="814504" y="1716559"/>
                </a:lnTo>
                <a:lnTo>
                  <a:pt x="798397" y="1736435"/>
                </a:lnTo>
                <a:lnTo>
                  <a:pt x="788881" y="1747879"/>
                </a:lnTo>
                <a:lnTo>
                  <a:pt x="778894" y="1759416"/>
                </a:lnTo>
                <a:lnTo>
                  <a:pt x="756995" y="1784338"/>
                </a:lnTo>
                <a:lnTo>
                  <a:pt x="1460175" y="1784338"/>
                </a:lnTo>
                <a:lnTo>
                  <a:pt x="1652407" y="1540300"/>
                </a:lnTo>
                <a:lnTo>
                  <a:pt x="1933337" y="1188809"/>
                </a:lnTo>
                <a:lnTo>
                  <a:pt x="2172978" y="892974"/>
                </a:lnTo>
                <a:lnTo>
                  <a:pt x="2318335" y="715776"/>
                </a:lnTo>
                <a:lnTo>
                  <a:pt x="2414246" y="600309"/>
                </a:lnTo>
                <a:lnTo>
                  <a:pt x="2470118" y="533912"/>
                </a:lnTo>
                <a:lnTo>
                  <a:pt x="2495268" y="504345"/>
                </a:lnTo>
                <a:lnTo>
                  <a:pt x="2539385" y="453231"/>
                </a:lnTo>
                <a:lnTo>
                  <a:pt x="2593549" y="392463"/>
                </a:lnTo>
                <a:lnTo>
                  <a:pt x="2611643" y="370496"/>
                </a:lnTo>
                <a:lnTo>
                  <a:pt x="2628154" y="347219"/>
                </a:lnTo>
                <a:lnTo>
                  <a:pt x="2642508" y="321924"/>
                </a:lnTo>
                <a:lnTo>
                  <a:pt x="2661267" y="282299"/>
                </a:lnTo>
                <a:lnTo>
                  <a:pt x="2666421" y="256909"/>
                </a:lnTo>
                <a:lnTo>
                  <a:pt x="2656258" y="233898"/>
                </a:lnTo>
                <a:lnTo>
                  <a:pt x="2629064" y="201410"/>
                </a:lnTo>
                <a:lnTo>
                  <a:pt x="2584737" y="178470"/>
                </a:lnTo>
                <a:lnTo>
                  <a:pt x="2566427" y="178218"/>
                </a:lnTo>
                <a:lnTo>
                  <a:pt x="2533717" y="174428"/>
                </a:lnTo>
                <a:lnTo>
                  <a:pt x="2510901" y="160365"/>
                </a:lnTo>
                <a:lnTo>
                  <a:pt x="2498453" y="137292"/>
                </a:lnTo>
                <a:lnTo>
                  <a:pt x="2496848" y="106474"/>
                </a:lnTo>
                <a:lnTo>
                  <a:pt x="2497020" y="98454"/>
                </a:lnTo>
                <a:lnTo>
                  <a:pt x="2495779" y="90114"/>
                </a:lnTo>
                <a:lnTo>
                  <a:pt x="2472092" y="58404"/>
                </a:lnTo>
                <a:lnTo>
                  <a:pt x="2423210" y="15564"/>
                </a:lnTo>
                <a:lnTo>
                  <a:pt x="2404076" y="482"/>
                </a:lnTo>
                <a:lnTo>
                  <a:pt x="2399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5912" y="5005802"/>
            <a:ext cx="15226665" cy="274066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5750" spc="10" dirty="0">
                <a:latin typeface="Courier New"/>
                <a:cs typeface="Courier New"/>
              </a:rPr>
              <a:t>nhanes-apps/nhanes-04.R</a:t>
            </a:r>
            <a:endParaRPr sz="5750">
              <a:latin typeface="Courier New"/>
              <a:cs typeface="Courier New"/>
            </a:endParaRPr>
          </a:p>
          <a:p>
            <a:pPr marL="9252585">
              <a:lnSpc>
                <a:spcPct val="100000"/>
              </a:lnSpc>
              <a:spcBef>
                <a:spcPts val="2115"/>
              </a:spcBef>
            </a:pPr>
            <a:r>
              <a:rPr sz="9200" b="1" spc="730" dirty="0">
                <a:latin typeface="Trebuchet MS"/>
                <a:cs typeface="Trebuchet MS"/>
              </a:rPr>
              <a:t>SO</a:t>
            </a:r>
            <a:r>
              <a:rPr sz="9200" b="1" spc="-105" dirty="0">
                <a:latin typeface="Trebuchet MS"/>
                <a:cs typeface="Trebuchet MS"/>
              </a:rPr>
              <a:t>L</a:t>
            </a:r>
            <a:r>
              <a:rPr sz="9200" b="1" spc="455" dirty="0">
                <a:latin typeface="Trebuchet MS"/>
                <a:cs typeface="Trebuchet MS"/>
              </a:rPr>
              <a:t>UTION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3558" y="3023857"/>
            <a:ext cx="122027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15970" algn="l"/>
                <a:tab pos="4323715" algn="l"/>
                <a:tab pos="5766435" algn="l"/>
                <a:tab pos="9163685" algn="l"/>
              </a:tabLst>
            </a:pPr>
            <a:r>
              <a:rPr sz="6600" b="0" spc="40" dirty="0">
                <a:latin typeface="Arial"/>
                <a:cs typeface="Arial"/>
              </a:rPr>
              <a:t>Solution	</a:t>
            </a:r>
            <a:r>
              <a:rPr sz="6600" b="0" spc="295" dirty="0">
                <a:latin typeface="Arial"/>
                <a:cs typeface="Arial"/>
              </a:rPr>
              <a:t>to	</a:t>
            </a:r>
            <a:r>
              <a:rPr sz="6600" b="0" spc="114" dirty="0">
                <a:latin typeface="Arial"/>
                <a:cs typeface="Arial"/>
              </a:rPr>
              <a:t>the	</a:t>
            </a:r>
            <a:r>
              <a:rPr sz="6600" b="0" spc="355" dirty="0">
                <a:latin typeface="Arial"/>
                <a:cs typeface="Arial"/>
              </a:rPr>
              <a:t>p</a:t>
            </a:r>
            <a:r>
              <a:rPr sz="6600" b="0" spc="-130" dirty="0">
                <a:latin typeface="Arial"/>
                <a:cs typeface="Arial"/>
              </a:rPr>
              <a:t>r</a:t>
            </a:r>
            <a:r>
              <a:rPr sz="6600" b="0" spc="-45" dirty="0">
                <a:latin typeface="Arial"/>
                <a:cs typeface="Arial"/>
              </a:rPr>
              <a:t>evious</a:t>
            </a:r>
            <a:r>
              <a:rPr sz="6600" b="0" dirty="0">
                <a:latin typeface="Arial"/>
                <a:cs typeface="Arial"/>
              </a:rPr>
              <a:t>	</a:t>
            </a:r>
            <a:r>
              <a:rPr sz="6600" b="0" spc="-45" dirty="0">
                <a:latin typeface="Arial"/>
                <a:cs typeface="Arial"/>
              </a:rPr>
              <a:t>exe</a:t>
            </a:r>
            <a:r>
              <a:rPr sz="6600" b="0" spc="-130" dirty="0">
                <a:latin typeface="Arial"/>
                <a:cs typeface="Arial"/>
              </a:rPr>
              <a:t>r</a:t>
            </a:r>
            <a:r>
              <a:rPr sz="6600" b="0" spc="-125" dirty="0">
                <a:latin typeface="Arial"/>
                <a:cs typeface="Arial"/>
              </a:rPr>
              <a:t>cise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88236" y="4883540"/>
            <a:ext cx="6345614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15" dirty="0"/>
              <a:t>E</a:t>
            </a:r>
            <a:r>
              <a:rPr spc="-385" dirty="0"/>
              <a:t>x</a:t>
            </a:r>
            <a:r>
              <a:rPr spc="150" dirty="0"/>
              <a:t>ecution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999" y="3098241"/>
            <a:ext cx="8964930" cy="1496060"/>
          </a:xfrm>
          <a:custGeom>
            <a:avLst/>
            <a:gdLst/>
            <a:ahLst/>
            <a:cxnLst/>
            <a:rect l="l" t="t" r="r" b="b"/>
            <a:pathLst>
              <a:path w="8964930" h="1496060">
                <a:moveTo>
                  <a:pt x="0" y="0"/>
                </a:moveTo>
                <a:lnTo>
                  <a:pt x="8964601" y="0"/>
                </a:lnTo>
                <a:lnTo>
                  <a:pt x="8964601" y="1495808"/>
                </a:lnTo>
                <a:lnTo>
                  <a:pt x="0" y="1495808"/>
                </a:lnTo>
                <a:lnTo>
                  <a:pt x="0" y="0"/>
                </a:lnTo>
                <a:close/>
              </a:path>
            </a:pathLst>
          </a:custGeom>
          <a:solidFill>
            <a:srgbClr val="6296CA">
              <a:alpha val="247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5107" y="342472"/>
            <a:ext cx="17019270" cy="2161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4050" b="0" spc="5" dirty="0">
                <a:latin typeface="Arial"/>
                <a:cs typeface="Arial"/>
              </a:rPr>
              <a:t>Where </a:t>
            </a:r>
            <a:r>
              <a:rPr sz="4050" b="0" spc="45" dirty="0">
                <a:latin typeface="Arial"/>
                <a:cs typeface="Arial"/>
              </a:rPr>
              <a:t>you </a:t>
            </a:r>
            <a:r>
              <a:rPr sz="4050" b="0" spc="30" dirty="0">
                <a:latin typeface="Arial"/>
                <a:cs typeface="Arial"/>
              </a:rPr>
              <a:t>place </a:t>
            </a:r>
            <a:r>
              <a:rPr sz="4050" b="0" spc="95" dirty="0">
                <a:latin typeface="Arial"/>
                <a:cs typeface="Arial"/>
              </a:rPr>
              <a:t>code </a:t>
            </a:r>
            <a:r>
              <a:rPr sz="4050" b="0" spc="50" dirty="0">
                <a:latin typeface="Arial"/>
                <a:cs typeface="Arial"/>
              </a:rPr>
              <a:t>in </a:t>
            </a:r>
            <a:r>
              <a:rPr sz="4050" b="0" spc="35" dirty="0">
                <a:latin typeface="Arial"/>
                <a:cs typeface="Arial"/>
              </a:rPr>
              <a:t>your </a:t>
            </a:r>
            <a:r>
              <a:rPr sz="4050" b="0" spc="120" dirty="0">
                <a:latin typeface="Arial"/>
                <a:cs typeface="Arial"/>
              </a:rPr>
              <a:t>app </a:t>
            </a:r>
            <a:r>
              <a:rPr sz="4050" b="0" spc="65" dirty="0">
                <a:latin typeface="Arial"/>
                <a:cs typeface="Arial"/>
              </a:rPr>
              <a:t>will </a:t>
            </a:r>
            <a:r>
              <a:rPr sz="4050" b="0" spc="90" dirty="0">
                <a:latin typeface="Arial"/>
                <a:cs typeface="Arial"/>
              </a:rPr>
              <a:t>determine </a:t>
            </a:r>
            <a:r>
              <a:rPr sz="4050" b="0" spc="70" dirty="0">
                <a:latin typeface="Arial"/>
                <a:cs typeface="Arial"/>
              </a:rPr>
              <a:t>how </a:t>
            </a:r>
            <a:r>
              <a:rPr sz="4050" b="0" spc="-15" dirty="0">
                <a:latin typeface="Arial"/>
                <a:cs typeface="Arial"/>
              </a:rPr>
              <a:t>many </a:t>
            </a:r>
            <a:r>
              <a:rPr sz="4050" b="0" spc="30" dirty="0">
                <a:latin typeface="Arial"/>
                <a:cs typeface="Arial"/>
              </a:rPr>
              <a:t>times </a:t>
            </a:r>
            <a:r>
              <a:rPr sz="4050" b="0" spc="55" dirty="0">
                <a:latin typeface="Arial"/>
                <a:cs typeface="Arial"/>
              </a:rPr>
              <a:t>they  </a:t>
            </a:r>
            <a:r>
              <a:rPr sz="4050" b="0" spc="-60" dirty="0">
                <a:latin typeface="Arial"/>
                <a:cs typeface="Arial"/>
              </a:rPr>
              <a:t>are </a:t>
            </a:r>
            <a:r>
              <a:rPr sz="4050" b="0" spc="15" dirty="0">
                <a:latin typeface="Arial"/>
                <a:cs typeface="Arial"/>
              </a:rPr>
              <a:t>run </a:t>
            </a:r>
            <a:r>
              <a:rPr sz="4050" b="0" spc="-35" dirty="0">
                <a:latin typeface="Arial"/>
                <a:cs typeface="Arial"/>
              </a:rPr>
              <a:t>(or re-run), </a:t>
            </a:r>
            <a:r>
              <a:rPr sz="4050" b="0" spc="15" dirty="0">
                <a:latin typeface="Arial"/>
                <a:cs typeface="Arial"/>
              </a:rPr>
              <a:t>which </a:t>
            </a:r>
            <a:r>
              <a:rPr sz="4050" b="0" spc="65" dirty="0">
                <a:latin typeface="Arial"/>
                <a:cs typeface="Arial"/>
              </a:rPr>
              <a:t>will </a:t>
            </a:r>
            <a:r>
              <a:rPr sz="4050" b="0" spc="50" dirty="0">
                <a:latin typeface="Arial"/>
                <a:cs typeface="Arial"/>
              </a:rPr>
              <a:t>in </a:t>
            </a:r>
            <a:r>
              <a:rPr sz="4050" b="0" spc="85" dirty="0">
                <a:latin typeface="Arial"/>
                <a:cs typeface="Arial"/>
              </a:rPr>
              <a:t>turn </a:t>
            </a:r>
            <a:r>
              <a:rPr sz="4050" b="0" spc="25" dirty="0">
                <a:latin typeface="Arial"/>
                <a:cs typeface="Arial"/>
              </a:rPr>
              <a:t>affect </a:t>
            </a:r>
            <a:r>
              <a:rPr sz="4050" b="0" spc="90" dirty="0">
                <a:latin typeface="Arial"/>
                <a:cs typeface="Arial"/>
              </a:rPr>
              <a:t>the </a:t>
            </a:r>
            <a:r>
              <a:rPr sz="4050" b="0" spc="50" dirty="0">
                <a:latin typeface="Arial"/>
                <a:cs typeface="Arial"/>
              </a:rPr>
              <a:t>performance </a:t>
            </a:r>
            <a:r>
              <a:rPr sz="4050" b="0" spc="125" dirty="0">
                <a:latin typeface="Arial"/>
                <a:cs typeface="Arial"/>
              </a:rPr>
              <a:t>of </a:t>
            </a:r>
            <a:r>
              <a:rPr sz="4050" b="0" spc="35" dirty="0">
                <a:latin typeface="Arial"/>
                <a:cs typeface="Arial"/>
              </a:rPr>
              <a:t>your </a:t>
            </a:r>
            <a:r>
              <a:rPr sz="4050" b="0" spc="90" dirty="0">
                <a:latin typeface="Arial"/>
                <a:cs typeface="Arial"/>
              </a:rPr>
              <a:t>app,  </a:t>
            </a:r>
            <a:r>
              <a:rPr sz="4050" b="0" spc="-45" dirty="0">
                <a:latin typeface="Arial"/>
                <a:cs typeface="Arial"/>
              </a:rPr>
              <a:t>since </a:t>
            </a:r>
            <a:r>
              <a:rPr sz="4050" b="0" spc="-75" dirty="0">
                <a:latin typeface="Arial"/>
                <a:cs typeface="Arial"/>
              </a:rPr>
              <a:t>Shiny </a:t>
            </a:r>
            <a:r>
              <a:rPr sz="4050" b="0" spc="65" dirty="0">
                <a:latin typeface="Arial"/>
                <a:cs typeface="Arial"/>
              </a:rPr>
              <a:t>will </a:t>
            </a:r>
            <a:r>
              <a:rPr sz="4050" b="0" spc="15" dirty="0">
                <a:latin typeface="Arial"/>
                <a:cs typeface="Arial"/>
              </a:rPr>
              <a:t>run </a:t>
            </a:r>
            <a:r>
              <a:rPr sz="4050" b="0" spc="5" dirty="0">
                <a:latin typeface="Arial"/>
                <a:cs typeface="Arial"/>
              </a:rPr>
              <a:t>some </a:t>
            </a:r>
            <a:r>
              <a:rPr sz="4050" b="0" spc="-15" dirty="0">
                <a:latin typeface="Arial"/>
                <a:cs typeface="Arial"/>
              </a:rPr>
              <a:t>sections </a:t>
            </a:r>
            <a:r>
              <a:rPr sz="4050" b="0" spc="35" dirty="0">
                <a:latin typeface="Arial"/>
                <a:cs typeface="Arial"/>
              </a:rPr>
              <a:t>your </a:t>
            </a:r>
            <a:r>
              <a:rPr sz="4050" b="0" spc="120" dirty="0">
                <a:latin typeface="Arial"/>
                <a:cs typeface="Arial"/>
              </a:rPr>
              <a:t>app </a:t>
            </a:r>
            <a:r>
              <a:rPr sz="4050" b="0" spc="35" dirty="0">
                <a:latin typeface="Arial"/>
                <a:cs typeface="Arial"/>
              </a:rPr>
              <a:t>script </a:t>
            </a:r>
            <a:r>
              <a:rPr sz="4050" b="0" spc="55" dirty="0">
                <a:latin typeface="Arial"/>
                <a:cs typeface="Arial"/>
              </a:rPr>
              <a:t>more </a:t>
            </a:r>
            <a:r>
              <a:rPr sz="4050" b="0" spc="105" dirty="0">
                <a:latin typeface="Arial"/>
                <a:cs typeface="Arial"/>
              </a:rPr>
              <a:t>often </a:t>
            </a:r>
            <a:r>
              <a:rPr sz="4050" b="0" spc="35" dirty="0">
                <a:latin typeface="Arial"/>
                <a:cs typeface="Arial"/>
              </a:rPr>
              <a:t>than</a:t>
            </a:r>
            <a:r>
              <a:rPr sz="4050" b="0" spc="-125" dirty="0">
                <a:latin typeface="Arial"/>
                <a:cs typeface="Arial"/>
              </a:rPr>
              <a:t> </a:t>
            </a:r>
            <a:r>
              <a:rPr sz="4050" b="0" spc="25" dirty="0">
                <a:latin typeface="Arial"/>
                <a:cs typeface="Arial"/>
              </a:rPr>
              <a:t>others.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9999" y="3098241"/>
            <a:ext cx="8964930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36270" marR="4384675">
              <a:lnSpc>
                <a:spcPct val="106100"/>
              </a:lnSpc>
              <a:spcBef>
                <a:spcPts val="80"/>
              </a:spcBef>
            </a:pPr>
            <a:r>
              <a:rPr sz="2850" spc="10" dirty="0">
                <a:latin typeface="Courier New"/>
                <a:cs typeface="Courier New"/>
              </a:rPr>
              <a:t>library(shiny)  library(tidyverse)  library(NHANES)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6582" y="4939610"/>
            <a:ext cx="3498215" cy="94741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2850" spc="10" dirty="0">
                <a:latin typeface="Courier New"/>
                <a:cs typeface="Courier New"/>
              </a:rPr>
              <a:t>ui &lt;-</a:t>
            </a:r>
            <a:r>
              <a:rPr sz="2850" spc="-7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fluidPage(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r>
              <a:rPr sz="2850" spc="10" dirty="0">
                <a:latin typeface="Courier New"/>
                <a:cs typeface="Courier New"/>
              </a:rPr>
              <a:t>...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6582" y="5884502"/>
            <a:ext cx="219075" cy="462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850" spc="10" dirty="0">
                <a:latin typeface="Courier New"/>
                <a:cs typeface="Courier New"/>
              </a:rPr>
              <a:t>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882" y="6805940"/>
            <a:ext cx="7677784" cy="462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50" spc="10" dirty="0">
                <a:latin typeface="Courier New"/>
                <a:cs typeface="Courier New"/>
              </a:rPr>
              <a:t>server &lt;- function(input, output)</a:t>
            </a:r>
            <a:r>
              <a:rPr sz="2850" spc="-5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{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882" y="7703923"/>
            <a:ext cx="7459345" cy="32505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87094">
              <a:lnSpc>
                <a:spcPct val="100000"/>
              </a:lnSpc>
              <a:spcBef>
                <a:spcPts val="300"/>
              </a:spcBef>
            </a:pPr>
            <a:r>
              <a:rPr sz="2850" spc="10" dirty="0">
                <a:latin typeface="Courier New"/>
                <a:cs typeface="Courier New"/>
              </a:rPr>
              <a:t>output$x &lt;-</a:t>
            </a:r>
            <a:r>
              <a:rPr sz="2850" spc="-10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renderPlot({</a:t>
            </a:r>
            <a:endParaRPr sz="2850">
              <a:latin typeface="Courier New"/>
              <a:cs typeface="Courier New"/>
            </a:endParaRPr>
          </a:p>
          <a:p>
            <a:pPr marL="887094">
              <a:lnSpc>
                <a:spcPct val="100000"/>
              </a:lnSpc>
              <a:spcBef>
                <a:spcPts val="210"/>
              </a:spcBef>
            </a:pPr>
            <a:r>
              <a:rPr sz="2850" spc="10" dirty="0">
                <a:latin typeface="Courier New"/>
                <a:cs typeface="Courier New"/>
              </a:rPr>
              <a:t>...</a:t>
            </a:r>
            <a:endParaRPr sz="2850">
              <a:latin typeface="Courier New"/>
              <a:cs typeface="Courier New"/>
            </a:endParaRPr>
          </a:p>
          <a:p>
            <a:pPr marL="887094">
              <a:lnSpc>
                <a:spcPct val="100000"/>
              </a:lnSpc>
              <a:spcBef>
                <a:spcPts val="209"/>
              </a:spcBef>
            </a:pPr>
            <a:r>
              <a:rPr sz="2850" spc="10" dirty="0">
                <a:latin typeface="Courier New"/>
                <a:cs typeface="Courier New"/>
              </a:rPr>
              <a:t>})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50" spc="10" dirty="0">
                <a:latin typeface="Courier New"/>
                <a:cs typeface="Courier New"/>
              </a:rPr>
              <a:t>}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50" spc="10" dirty="0">
                <a:latin typeface="Courier New"/>
                <a:cs typeface="Courier New"/>
              </a:rPr>
              <a:t>shinyApp(ui = ui, server =</a:t>
            </a:r>
            <a:r>
              <a:rPr sz="2850" spc="-5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server)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89999" y="6425793"/>
            <a:ext cx="10669270" cy="4701540"/>
            <a:chOff x="3289999" y="6425793"/>
            <a:chExt cx="10669270" cy="4701540"/>
          </a:xfrm>
        </p:grpSpPr>
        <p:sp>
          <p:nvSpPr>
            <p:cNvPr id="10" name="object 10"/>
            <p:cNvSpPr/>
            <p:nvPr/>
          </p:nvSpPr>
          <p:spPr>
            <a:xfrm>
              <a:off x="3289999" y="10254736"/>
              <a:ext cx="8964930" cy="872490"/>
            </a:xfrm>
            <a:custGeom>
              <a:avLst/>
              <a:gdLst/>
              <a:ahLst/>
              <a:cxnLst/>
              <a:rect l="l" t="t" r="r" b="b"/>
              <a:pathLst>
                <a:path w="8964930" h="872490">
                  <a:moveTo>
                    <a:pt x="0" y="0"/>
                  </a:moveTo>
                  <a:lnTo>
                    <a:pt x="8964601" y="0"/>
                  </a:lnTo>
                  <a:lnTo>
                    <a:pt x="8964601" y="872076"/>
                  </a:lnTo>
                  <a:lnTo>
                    <a:pt x="0" y="872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96CA">
                <a:alpha val="247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979299" y="6451971"/>
              <a:ext cx="1953895" cy="4128770"/>
            </a:xfrm>
            <a:custGeom>
              <a:avLst/>
              <a:gdLst/>
              <a:ahLst/>
              <a:cxnLst/>
              <a:rect l="l" t="t" r="r" b="b"/>
              <a:pathLst>
                <a:path w="1953894" h="4128770">
                  <a:moveTo>
                    <a:pt x="1953533" y="0"/>
                  </a:moveTo>
                  <a:lnTo>
                    <a:pt x="11195" y="4105070"/>
                  </a:lnTo>
                  <a:lnTo>
                    <a:pt x="0" y="4128732"/>
                  </a:lnTo>
                </a:path>
              </a:pathLst>
            </a:custGeom>
            <a:ln w="52354">
              <a:solidFill>
                <a:srgbClr val="649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93951" y="10511362"/>
              <a:ext cx="193675" cy="238760"/>
            </a:xfrm>
            <a:custGeom>
              <a:avLst/>
              <a:gdLst/>
              <a:ahLst/>
              <a:cxnLst/>
              <a:rect l="l" t="t" r="r" b="b"/>
              <a:pathLst>
                <a:path w="193675" h="238759">
                  <a:moveTo>
                    <a:pt x="0" y="0"/>
                  </a:moveTo>
                  <a:lnTo>
                    <a:pt x="5183" y="238762"/>
                  </a:lnTo>
                  <a:lnTo>
                    <a:pt x="193083" y="91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9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227703" y="5126410"/>
            <a:ext cx="2611120" cy="1910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95"/>
              </a:spcBef>
            </a:pPr>
            <a:r>
              <a:rPr sz="3600" b="1" spc="-185" dirty="0">
                <a:solidFill>
                  <a:srgbClr val="6195CA"/>
                </a:solidFill>
                <a:latin typeface="Arial"/>
                <a:cs typeface="Arial"/>
              </a:rPr>
              <a:t>Run </a:t>
            </a:r>
            <a:r>
              <a:rPr sz="3600" b="1" spc="-70" dirty="0">
                <a:solidFill>
                  <a:srgbClr val="6195CA"/>
                </a:solidFill>
                <a:latin typeface="Arial"/>
                <a:cs typeface="Arial"/>
              </a:rPr>
              <a:t>once  </a:t>
            </a:r>
            <a:r>
              <a:rPr sz="3600" b="1" spc="-20" dirty="0">
                <a:solidFill>
                  <a:srgbClr val="6195CA"/>
                </a:solidFill>
                <a:latin typeface="Arial"/>
                <a:cs typeface="Arial"/>
              </a:rPr>
              <a:t>when </a:t>
            </a:r>
            <a:r>
              <a:rPr sz="3600" b="1" spc="35" dirty="0">
                <a:solidFill>
                  <a:srgbClr val="6195CA"/>
                </a:solidFill>
                <a:latin typeface="Arial"/>
                <a:cs typeface="Arial"/>
              </a:rPr>
              <a:t>app </a:t>
            </a:r>
            <a:r>
              <a:rPr sz="3600" b="1" spc="-225" dirty="0">
                <a:solidFill>
                  <a:srgbClr val="6195CA"/>
                </a:solidFill>
                <a:latin typeface="Arial"/>
                <a:cs typeface="Arial"/>
              </a:rPr>
              <a:t>is  </a:t>
            </a:r>
            <a:r>
              <a:rPr sz="3600" b="1" spc="-70" dirty="0">
                <a:solidFill>
                  <a:srgbClr val="6195CA"/>
                </a:solidFill>
                <a:latin typeface="Arial"/>
                <a:cs typeface="Arial"/>
              </a:rPr>
              <a:t>launched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873962" y="4120316"/>
            <a:ext cx="2110740" cy="1773555"/>
            <a:chOff x="11873962" y="4120316"/>
            <a:chExt cx="2110740" cy="1773555"/>
          </a:xfrm>
        </p:grpSpPr>
        <p:sp>
          <p:nvSpPr>
            <p:cNvPr id="15" name="object 15"/>
            <p:cNvSpPr/>
            <p:nvPr/>
          </p:nvSpPr>
          <p:spPr>
            <a:xfrm>
              <a:off x="12017606" y="4240724"/>
              <a:ext cx="1941195" cy="1627505"/>
            </a:xfrm>
            <a:custGeom>
              <a:avLst/>
              <a:gdLst/>
              <a:ahLst/>
              <a:cxnLst/>
              <a:rect l="l" t="t" r="r" b="b"/>
              <a:pathLst>
                <a:path w="1941194" h="1627504">
                  <a:moveTo>
                    <a:pt x="1940754" y="1626897"/>
                  </a:moveTo>
                  <a:lnTo>
                    <a:pt x="20060" y="16816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649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873962" y="4120316"/>
              <a:ext cx="232410" cy="219075"/>
            </a:xfrm>
            <a:custGeom>
              <a:avLst/>
              <a:gdLst/>
              <a:ahLst/>
              <a:cxnLst/>
              <a:rect l="l" t="t" r="r" b="b"/>
              <a:pathLst>
                <a:path w="232409" h="219075">
                  <a:moveTo>
                    <a:pt x="0" y="0"/>
                  </a:moveTo>
                  <a:lnTo>
                    <a:pt x="95086" y="219073"/>
                  </a:lnTo>
                  <a:lnTo>
                    <a:pt x="232317" y="55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9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3882" y="3096733"/>
            <a:ext cx="3961129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95"/>
              </a:spcBef>
            </a:pPr>
            <a:r>
              <a:rPr sz="2850" b="0" spc="10" dirty="0">
                <a:latin typeface="Courier New"/>
                <a:cs typeface="Courier New"/>
              </a:rPr>
              <a:t>library(shiny)  library(tidyverse)  library(NHANES)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6582" y="4939610"/>
            <a:ext cx="3498215" cy="140779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2850" spc="10" dirty="0">
                <a:latin typeface="Courier New"/>
                <a:cs typeface="Courier New"/>
              </a:rPr>
              <a:t>ui &lt;-</a:t>
            </a:r>
            <a:r>
              <a:rPr sz="2850" spc="-7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fluidPage(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r>
              <a:rPr sz="2850" spc="10" dirty="0">
                <a:latin typeface="Courier New"/>
                <a:cs typeface="Courier New"/>
              </a:rPr>
              <a:t>...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9"/>
              </a:spcBef>
            </a:pPr>
            <a:r>
              <a:rPr sz="2850" spc="10" dirty="0">
                <a:latin typeface="Courier New"/>
                <a:cs typeface="Courier New"/>
              </a:rPr>
              <a:t>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882" y="6805940"/>
            <a:ext cx="7677784" cy="462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50" spc="10" dirty="0">
                <a:latin typeface="Courier New"/>
                <a:cs typeface="Courier New"/>
              </a:rPr>
              <a:t>server &lt;- function(input, output)</a:t>
            </a:r>
            <a:r>
              <a:rPr sz="2850" spc="-5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{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8410" y="7703923"/>
            <a:ext cx="5273040" cy="140779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850" spc="10" dirty="0">
                <a:latin typeface="Courier New"/>
                <a:cs typeface="Courier New"/>
              </a:rPr>
              <a:t>output$x &lt;-</a:t>
            </a:r>
            <a:r>
              <a:rPr sz="2850" spc="-6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renderPlot({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2850" spc="10" dirty="0">
                <a:latin typeface="Courier New"/>
                <a:cs typeface="Courier New"/>
              </a:rPr>
              <a:t>...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2850" spc="10" dirty="0">
                <a:latin typeface="Courier New"/>
                <a:cs typeface="Courier New"/>
              </a:rPr>
              <a:t>})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882" y="9570254"/>
            <a:ext cx="7459345" cy="13843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50" spc="10" dirty="0">
                <a:latin typeface="Courier New"/>
                <a:cs typeface="Courier New"/>
              </a:rPr>
              <a:t>}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50" spc="10" dirty="0">
                <a:latin typeface="Courier New"/>
                <a:cs typeface="Courier New"/>
              </a:rPr>
              <a:t>shinyApp(ui = ui, server =</a:t>
            </a:r>
            <a:r>
              <a:rPr sz="2850" spc="-5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server)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887" y="4640237"/>
            <a:ext cx="10475595" cy="5506720"/>
            <a:chOff x="3636887" y="4640237"/>
            <a:chExt cx="10475595" cy="5506720"/>
          </a:xfrm>
        </p:grpSpPr>
        <p:sp>
          <p:nvSpPr>
            <p:cNvPr id="8" name="object 8"/>
            <p:cNvSpPr/>
            <p:nvPr/>
          </p:nvSpPr>
          <p:spPr>
            <a:xfrm>
              <a:off x="3636887" y="4640237"/>
              <a:ext cx="8964930" cy="5506720"/>
            </a:xfrm>
            <a:custGeom>
              <a:avLst/>
              <a:gdLst/>
              <a:ahLst/>
              <a:cxnLst/>
              <a:rect l="l" t="t" r="r" b="b"/>
              <a:pathLst>
                <a:path w="8964930" h="5506720">
                  <a:moveTo>
                    <a:pt x="0" y="0"/>
                  </a:moveTo>
                  <a:lnTo>
                    <a:pt x="8964603" y="0"/>
                  </a:lnTo>
                  <a:lnTo>
                    <a:pt x="8964603" y="5506704"/>
                  </a:lnTo>
                  <a:lnTo>
                    <a:pt x="0" y="5506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96CA">
                <a:alpha val="247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68824" y="7393590"/>
              <a:ext cx="1844039" cy="0"/>
            </a:xfrm>
            <a:custGeom>
              <a:avLst/>
              <a:gdLst/>
              <a:ahLst/>
              <a:cxnLst/>
              <a:rect l="l" t="t" r="r" b="b"/>
              <a:pathLst>
                <a:path w="1844040">
                  <a:moveTo>
                    <a:pt x="1843510" y="0"/>
                  </a:moveTo>
                  <a:lnTo>
                    <a:pt x="26177" y="0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649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81391" y="72867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106803"/>
                  </a:lnTo>
                  <a:lnTo>
                    <a:pt x="213606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649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217232" y="6361974"/>
            <a:ext cx="3557904" cy="1910714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600" b="1" spc="-185" dirty="0">
                <a:solidFill>
                  <a:srgbClr val="6195CA"/>
                </a:solidFill>
                <a:latin typeface="Arial"/>
                <a:cs typeface="Arial"/>
              </a:rPr>
              <a:t>Run</a:t>
            </a:r>
            <a:r>
              <a:rPr sz="3600" b="1" spc="60" dirty="0">
                <a:solidFill>
                  <a:srgbClr val="6195CA"/>
                </a:solidFill>
                <a:latin typeface="Arial"/>
                <a:cs typeface="Arial"/>
              </a:rPr>
              <a:t> </a:t>
            </a:r>
            <a:r>
              <a:rPr sz="3600" b="1" spc="-70" dirty="0">
                <a:solidFill>
                  <a:srgbClr val="6195CA"/>
                </a:solidFill>
                <a:latin typeface="Arial"/>
                <a:cs typeface="Arial"/>
              </a:rPr>
              <a:t>once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14500"/>
              </a:lnSpc>
            </a:pPr>
            <a:r>
              <a:rPr sz="3600" b="1" spc="-90" dirty="0">
                <a:solidFill>
                  <a:srgbClr val="6195CA"/>
                </a:solidFill>
                <a:latin typeface="Arial"/>
                <a:cs typeface="Arial"/>
              </a:rPr>
              <a:t>each </a:t>
            </a:r>
            <a:r>
              <a:rPr sz="3600" b="1" spc="45" dirty="0">
                <a:solidFill>
                  <a:srgbClr val="6195CA"/>
                </a:solidFill>
                <a:latin typeface="Arial"/>
                <a:cs typeface="Arial"/>
              </a:rPr>
              <a:t>time </a:t>
            </a:r>
            <a:r>
              <a:rPr sz="3600" b="1" spc="-55" dirty="0">
                <a:solidFill>
                  <a:srgbClr val="6195CA"/>
                </a:solidFill>
                <a:latin typeface="Arial"/>
                <a:cs typeface="Arial"/>
              </a:rPr>
              <a:t>a </a:t>
            </a:r>
            <a:r>
              <a:rPr sz="3600" b="1" spc="-105" dirty="0">
                <a:solidFill>
                  <a:srgbClr val="6195CA"/>
                </a:solidFill>
                <a:latin typeface="Arial"/>
                <a:cs typeface="Arial"/>
              </a:rPr>
              <a:t>user  </a:t>
            </a:r>
            <a:r>
              <a:rPr sz="3600" b="1" spc="-135" dirty="0">
                <a:solidFill>
                  <a:srgbClr val="6195CA"/>
                </a:solidFill>
                <a:latin typeface="Arial"/>
                <a:cs typeface="Arial"/>
              </a:rPr>
              <a:t>visits </a:t>
            </a:r>
            <a:r>
              <a:rPr sz="3600" b="1" spc="55" dirty="0">
                <a:solidFill>
                  <a:srgbClr val="6195CA"/>
                </a:solidFill>
                <a:latin typeface="Arial"/>
                <a:cs typeface="Arial"/>
              </a:rPr>
              <a:t>the</a:t>
            </a:r>
            <a:r>
              <a:rPr sz="3600" b="1" spc="250" dirty="0">
                <a:solidFill>
                  <a:srgbClr val="6195CA"/>
                </a:solidFill>
                <a:latin typeface="Arial"/>
                <a:cs typeface="Arial"/>
              </a:rPr>
              <a:t> </a:t>
            </a:r>
            <a:r>
              <a:rPr sz="3600" b="1" spc="35" dirty="0">
                <a:solidFill>
                  <a:srgbClr val="6195CA"/>
                </a:solidFill>
                <a:latin typeface="Arial"/>
                <a:cs typeface="Arial"/>
              </a:rPr>
              <a:t>app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06051-00FC-2F4C-A931-9A599BFD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3" y="3063875"/>
            <a:ext cx="10585449" cy="5985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FB604-126B-5640-A614-2CC668EF5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850" y="1774925"/>
            <a:ext cx="8962092" cy="95344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066EB8-2A57-9E4A-871E-9061837A7C0C}"/>
              </a:ext>
            </a:extLst>
          </p:cNvPr>
          <p:cNvSpPr txBox="1">
            <a:spLocks/>
          </p:cNvSpPr>
          <p:nvPr/>
        </p:nvSpPr>
        <p:spPr>
          <a:xfrm>
            <a:off x="1494628" y="851595"/>
            <a:ext cx="1711484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6000" kern="0" dirty="0"/>
              <a:t>What Is A Good Graph:</a:t>
            </a:r>
          </a:p>
        </p:txBody>
      </p:sp>
    </p:spTree>
    <p:extLst>
      <p:ext uri="{BB962C8B-B14F-4D97-AF65-F5344CB8AC3E}">
        <p14:creationId xmlns:p14="http://schemas.microsoft.com/office/powerpoint/2010/main" val="2929581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3882" y="3096733"/>
            <a:ext cx="3961129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95"/>
              </a:spcBef>
            </a:pPr>
            <a:r>
              <a:rPr sz="2850" b="0" spc="10" dirty="0">
                <a:latin typeface="Courier New"/>
                <a:cs typeface="Courier New"/>
              </a:rPr>
              <a:t>library(shiny)  library(tidyverse)  library(NHANES)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6582" y="4939610"/>
            <a:ext cx="3498215" cy="140779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2850" spc="10" dirty="0">
                <a:latin typeface="Courier New"/>
                <a:cs typeface="Courier New"/>
              </a:rPr>
              <a:t>ui &lt;-</a:t>
            </a:r>
            <a:r>
              <a:rPr sz="2850" spc="-7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fluidPage(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r>
              <a:rPr sz="2850" spc="10" dirty="0">
                <a:latin typeface="Courier New"/>
                <a:cs typeface="Courier New"/>
              </a:rPr>
              <a:t>...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9"/>
              </a:spcBef>
            </a:pPr>
            <a:r>
              <a:rPr sz="2850" spc="10" dirty="0">
                <a:latin typeface="Courier New"/>
                <a:cs typeface="Courier New"/>
              </a:rPr>
              <a:t>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882" y="6805940"/>
            <a:ext cx="7677784" cy="462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50" spc="10" dirty="0">
                <a:latin typeface="Courier New"/>
                <a:cs typeface="Courier New"/>
              </a:rPr>
              <a:t>server &lt;- function(input, output)</a:t>
            </a:r>
            <a:r>
              <a:rPr sz="2850" spc="-5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{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8410" y="7703923"/>
            <a:ext cx="5273040" cy="140779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850" spc="10" dirty="0">
                <a:latin typeface="Courier New"/>
                <a:cs typeface="Courier New"/>
              </a:rPr>
              <a:t>output$x &lt;-</a:t>
            </a:r>
            <a:r>
              <a:rPr sz="2850" spc="-6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renderPlot({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2850" spc="10" dirty="0">
                <a:latin typeface="Courier New"/>
                <a:cs typeface="Courier New"/>
              </a:rPr>
              <a:t>...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2850" spc="10" dirty="0">
                <a:latin typeface="Courier New"/>
                <a:cs typeface="Courier New"/>
              </a:rPr>
              <a:t>})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882" y="9570254"/>
            <a:ext cx="7459345" cy="13843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50" spc="10" dirty="0">
                <a:latin typeface="Courier New"/>
                <a:cs typeface="Courier New"/>
              </a:rPr>
              <a:t>}</a:t>
            </a:r>
            <a:endParaRPr sz="2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50" spc="10" dirty="0">
                <a:latin typeface="Courier New"/>
                <a:cs typeface="Courier New"/>
              </a:rPr>
              <a:t>shinyApp(ui = ui, server =</a:t>
            </a:r>
            <a:r>
              <a:rPr sz="2850" spc="-5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server)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36887" y="7436837"/>
            <a:ext cx="10302240" cy="1971675"/>
            <a:chOff x="3636887" y="7436837"/>
            <a:chExt cx="10302240" cy="1971675"/>
          </a:xfrm>
        </p:grpSpPr>
        <p:sp>
          <p:nvSpPr>
            <p:cNvPr id="8" name="object 8"/>
            <p:cNvSpPr/>
            <p:nvPr/>
          </p:nvSpPr>
          <p:spPr>
            <a:xfrm>
              <a:off x="3636887" y="7436837"/>
              <a:ext cx="8964930" cy="1971675"/>
            </a:xfrm>
            <a:custGeom>
              <a:avLst/>
              <a:gdLst/>
              <a:ahLst/>
              <a:cxnLst/>
              <a:rect l="l" t="t" r="r" b="b"/>
              <a:pathLst>
                <a:path w="8964930" h="1971675">
                  <a:moveTo>
                    <a:pt x="0" y="0"/>
                  </a:moveTo>
                  <a:lnTo>
                    <a:pt x="8964603" y="0"/>
                  </a:lnTo>
                  <a:lnTo>
                    <a:pt x="8964603" y="1971144"/>
                  </a:lnTo>
                  <a:lnTo>
                    <a:pt x="0" y="1971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96CA">
                <a:alpha val="247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95374" y="8422409"/>
              <a:ext cx="1844039" cy="0"/>
            </a:xfrm>
            <a:custGeom>
              <a:avLst/>
              <a:gdLst/>
              <a:ahLst/>
              <a:cxnLst/>
              <a:rect l="l" t="t" r="r" b="b"/>
              <a:pathLst>
                <a:path w="1844040">
                  <a:moveTo>
                    <a:pt x="1843510" y="0"/>
                  </a:moveTo>
                  <a:lnTo>
                    <a:pt x="26177" y="0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649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07951" y="8315606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106803"/>
                  </a:lnTo>
                  <a:lnTo>
                    <a:pt x="213606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649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217232" y="7073994"/>
            <a:ext cx="4821555" cy="25387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600" b="1" spc="-185" dirty="0">
                <a:solidFill>
                  <a:srgbClr val="6195CA"/>
                </a:solidFill>
                <a:latin typeface="Arial"/>
                <a:cs typeface="Arial"/>
              </a:rPr>
              <a:t>Run</a:t>
            </a:r>
            <a:r>
              <a:rPr sz="3600" b="1" spc="65" dirty="0">
                <a:solidFill>
                  <a:srgbClr val="6195CA"/>
                </a:solidFill>
                <a:latin typeface="Arial"/>
                <a:cs typeface="Arial"/>
              </a:rPr>
              <a:t> </a:t>
            </a:r>
            <a:r>
              <a:rPr sz="3600" b="1" spc="-70" dirty="0">
                <a:solidFill>
                  <a:srgbClr val="6195CA"/>
                </a:solidFill>
                <a:latin typeface="Arial"/>
                <a:cs typeface="Arial"/>
              </a:rPr>
              <a:t>once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14500"/>
              </a:lnSpc>
            </a:pPr>
            <a:r>
              <a:rPr sz="3600" b="1" spc="-90" dirty="0">
                <a:solidFill>
                  <a:srgbClr val="6195CA"/>
                </a:solidFill>
                <a:latin typeface="Arial"/>
                <a:cs typeface="Arial"/>
              </a:rPr>
              <a:t>each </a:t>
            </a:r>
            <a:r>
              <a:rPr sz="3600" b="1" spc="45" dirty="0">
                <a:solidFill>
                  <a:srgbClr val="6195CA"/>
                </a:solidFill>
                <a:latin typeface="Arial"/>
                <a:cs typeface="Arial"/>
              </a:rPr>
              <a:t>time </a:t>
            </a:r>
            <a:r>
              <a:rPr sz="3600" b="1" spc="-55" dirty="0">
                <a:solidFill>
                  <a:srgbClr val="6195CA"/>
                </a:solidFill>
                <a:latin typeface="Arial"/>
                <a:cs typeface="Arial"/>
              </a:rPr>
              <a:t>a </a:t>
            </a:r>
            <a:r>
              <a:rPr sz="3600" b="1" spc="-105" dirty="0">
                <a:solidFill>
                  <a:srgbClr val="6195CA"/>
                </a:solidFill>
                <a:latin typeface="Arial"/>
                <a:cs typeface="Arial"/>
              </a:rPr>
              <a:t>user  </a:t>
            </a:r>
            <a:r>
              <a:rPr sz="3600" b="1" spc="-110" dirty="0">
                <a:solidFill>
                  <a:srgbClr val="6195CA"/>
                </a:solidFill>
                <a:latin typeface="Arial"/>
                <a:cs typeface="Arial"/>
              </a:rPr>
              <a:t>changes </a:t>
            </a:r>
            <a:r>
              <a:rPr sz="3600" b="1" spc="-55" dirty="0">
                <a:solidFill>
                  <a:srgbClr val="6195CA"/>
                </a:solidFill>
                <a:latin typeface="Arial"/>
                <a:cs typeface="Arial"/>
              </a:rPr>
              <a:t>a </a:t>
            </a:r>
            <a:r>
              <a:rPr sz="3600" b="1" spc="80" dirty="0">
                <a:solidFill>
                  <a:srgbClr val="6195CA"/>
                </a:solidFill>
                <a:latin typeface="Arial"/>
                <a:cs typeface="Arial"/>
              </a:rPr>
              <a:t>widget </a:t>
            </a:r>
            <a:r>
              <a:rPr sz="3600" b="1" spc="60" dirty="0">
                <a:solidFill>
                  <a:srgbClr val="6195CA"/>
                </a:solidFill>
                <a:latin typeface="Arial"/>
                <a:cs typeface="Arial"/>
              </a:rPr>
              <a:t>that  </a:t>
            </a:r>
            <a:r>
              <a:rPr sz="3600" b="1" spc="45" dirty="0">
                <a:solidFill>
                  <a:srgbClr val="6195CA"/>
                </a:solidFill>
                <a:latin typeface="Arial"/>
                <a:cs typeface="Arial"/>
              </a:rPr>
              <a:t>output$x </a:t>
            </a:r>
            <a:r>
              <a:rPr sz="3600" b="1" spc="-15" dirty="0">
                <a:solidFill>
                  <a:srgbClr val="6195CA"/>
                </a:solidFill>
                <a:latin typeface="Arial"/>
                <a:cs typeface="Arial"/>
              </a:rPr>
              <a:t>depends</a:t>
            </a:r>
            <a:r>
              <a:rPr sz="3600" b="1" spc="55" dirty="0">
                <a:solidFill>
                  <a:srgbClr val="6195CA"/>
                </a:solidFill>
                <a:latin typeface="Arial"/>
                <a:cs typeface="Arial"/>
              </a:rPr>
              <a:t> </a:t>
            </a:r>
            <a:r>
              <a:rPr sz="3600" b="1" spc="-55" dirty="0">
                <a:solidFill>
                  <a:srgbClr val="6195CA"/>
                </a:solidFill>
                <a:latin typeface="Arial"/>
                <a:cs typeface="Arial"/>
              </a:rPr>
              <a:t>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5007" y="4883540"/>
            <a:ext cx="752792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File</a:t>
            </a:r>
            <a:r>
              <a:rPr spc="-630" dirty="0"/>
              <a:t> </a:t>
            </a:r>
            <a:r>
              <a:rPr spc="80" dirty="0"/>
              <a:t>structure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535410">
              <a:lnSpc>
                <a:spcPct val="100000"/>
              </a:lnSpc>
              <a:spcBef>
                <a:spcPts val="135"/>
              </a:spcBef>
            </a:pPr>
            <a:r>
              <a:rPr spc="400" dirty="0"/>
              <a:t>Single</a:t>
            </a:r>
            <a:r>
              <a:rPr spc="-640" dirty="0"/>
              <a:t> </a:t>
            </a:r>
            <a:r>
              <a:rPr spc="-10" dirty="0"/>
              <a:t>ﬁle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9707" y="2919147"/>
            <a:ext cx="12924790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0545" indent="-513080">
              <a:lnSpc>
                <a:spcPts val="4515"/>
              </a:lnSpc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85" dirty="0">
                <a:latin typeface="Arial"/>
                <a:cs typeface="Arial"/>
              </a:rPr>
              <a:t>One </a:t>
            </a:r>
            <a:r>
              <a:rPr sz="3600" spc="50" dirty="0">
                <a:latin typeface="Arial"/>
                <a:cs typeface="Arial"/>
              </a:rPr>
              <a:t>directory </a:t>
            </a:r>
            <a:r>
              <a:rPr sz="3600" spc="75" dirty="0">
                <a:latin typeface="Arial"/>
                <a:cs typeface="Arial"/>
              </a:rPr>
              <a:t>with </a:t>
            </a:r>
            <a:r>
              <a:rPr sz="3600" spc="-15" dirty="0">
                <a:latin typeface="Arial"/>
                <a:cs typeface="Arial"/>
              </a:rPr>
              <a:t>every </a:t>
            </a:r>
            <a:r>
              <a:rPr sz="3600" spc="55" dirty="0">
                <a:latin typeface="Arial"/>
                <a:cs typeface="Arial"/>
              </a:rPr>
              <a:t>file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0" dirty="0">
                <a:latin typeface="Arial"/>
                <a:cs typeface="Arial"/>
              </a:rPr>
              <a:t>app</a:t>
            </a:r>
            <a:r>
              <a:rPr sz="3600" spc="-29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needs:</a:t>
            </a:r>
            <a:endParaRPr sz="3600">
              <a:latin typeface="Arial"/>
              <a:cs typeface="Arial"/>
            </a:endParaRPr>
          </a:p>
          <a:p>
            <a:pPr marL="917575" lvl="1" indent="-513715">
              <a:lnSpc>
                <a:spcPts val="5770"/>
              </a:lnSpc>
              <a:buSzPct val="145833"/>
              <a:buFont typeface="Arial"/>
              <a:buChar char="-"/>
              <a:tabLst>
                <a:tab pos="917575" algn="l"/>
                <a:tab pos="918210" algn="l"/>
              </a:tabLst>
            </a:pPr>
            <a:r>
              <a:rPr sz="3600" spc="15" dirty="0">
                <a:latin typeface="Courier New"/>
                <a:cs typeface="Courier New"/>
              </a:rPr>
              <a:t>app.R</a:t>
            </a:r>
            <a:r>
              <a:rPr sz="3600" spc="-1295" dirty="0">
                <a:latin typeface="Courier New"/>
                <a:cs typeface="Courier New"/>
              </a:rPr>
              <a:t> </a:t>
            </a:r>
            <a:r>
              <a:rPr sz="3600" spc="5" dirty="0">
                <a:latin typeface="Arial"/>
                <a:cs typeface="Arial"/>
              </a:rPr>
              <a:t>- </a:t>
            </a:r>
            <a:r>
              <a:rPr sz="3600" spc="25" dirty="0">
                <a:latin typeface="Arial"/>
                <a:cs typeface="Arial"/>
              </a:rPr>
              <a:t>your </a:t>
            </a:r>
            <a:r>
              <a:rPr sz="3600" spc="30" dirty="0">
                <a:latin typeface="Arial"/>
                <a:cs typeface="Arial"/>
              </a:rPr>
              <a:t>script </a:t>
            </a:r>
            <a:r>
              <a:rPr sz="3600" spc="10" dirty="0">
                <a:latin typeface="Arial"/>
                <a:cs typeface="Arial"/>
              </a:rPr>
              <a:t>which </a:t>
            </a:r>
            <a:r>
              <a:rPr sz="3600" spc="-5" dirty="0">
                <a:latin typeface="Arial"/>
                <a:cs typeface="Arial"/>
              </a:rPr>
              <a:t>ends </a:t>
            </a:r>
            <a:r>
              <a:rPr sz="3600" spc="75" dirty="0">
                <a:latin typeface="Arial"/>
                <a:cs typeface="Arial"/>
              </a:rPr>
              <a:t>with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-10" dirty="0">
                <a:latin typeface="Arial"/>
                <a:cs typeface="Arial"/>
              </a:rPr>
              <a:t>call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15" dirty="0">
                <a:latin typeface="Courier New"/>
                <a:cs typeface="Courier New"/>
              </a:rPr>
              <a:t>shinyApp()</a:t>
            </a:r>
            <a:endParaRPr sz="3600">
              <a:latin typeface="Courier New"/>
              <a:cs typeface="Courier New"/>
            </a:endParaRPr>
          </a:p>
          <a:p>
            <a:pPr marL="917575" lvl="1" indent="-513715">
              <a:lnSpc>
                <a:spcPts val="6035"/>
              </a:lnSpc>
              <a:buSzPct val="145833"/>
              <a:buChar char="-"/>
              <a:tabLst>
                <a:tab pos="917575" algn="l"/>
                <a:tab pos="918210" algn="l"/>
              </a:tabLst>
            </a:pPr>
            <a:r>
              <a:rPr sz="3600" spc="-15" dirty="0">
                <a:latin typeface="Arial"/>
                <a:cs typeface="Arial"/>
              </a:rPr>
              <a:t>datasets, </a:t>
            </a:r>
            <a:r>
              <a:rPr sz="3600" dirty="0">
                <a:latin typeface="Arial"/>
                <a:cs typeface="Arial"/>
              </a:rPr>
              <a:t>images, </a:t>
            </a:r>
            <a:r>
              <a:rPr sz="3600" spc="-140" dirty="0">
                <a:latin typeface="Arial"/>
                <a:cs typeface="Arial"/>
              </a:rPr>
              <a:t>css, </a:t>
            </a:r>
            <a:r>
              <a:rPr sz="3600" spc="55" dirty="0">
                <a:latin typeface="Arial"/>
                <a:cs typeface="Arial"/>
              </a:rPr>
              <a:t>helper </a:t>
            </a:r>
            <a:r>
              <a:rPr sz="3600" spc="-10" dirty="0">
                <a:latin typeface="Arial"/>
                <a:cs typeface="Arial"/>
              </a:rPr>
              <a:t>scripts,</a:t>
            </a:r>
            <a:r>
              <a:rPr sz="3600" spc="125" dirty="0">
                <a:latin typeface="Arial"/>
                <a:cs typeface="Arial"/>
              </a:rPr>
              <a:t> </a:t>
            </a:r>
            <a:r>
              <a:rPr sz="3600" spc="40" dirty="0">
                <a:latin typeface="Arial"/>
                <a:cs typeface="Arial"/>
              </a:rPr>
              <a:t>etc.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20549" y="4889368"/>
            <a:ext cx="12133138" cy="6419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5526" y="6469540"/>
            <a:ext cx="1931035" cy="760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27355">
              <a:lnSpc>
                <a:spcPts val="1660"/>
              </a:lnSpc>
            </a:pPr>
            <a:r>
              <a:rPr sz="1650" b="1" spc="-40" dirty="0">
                <a:solidFill>
                  <a:srgbClr val="424242"/>
                </a:solidFill>
                <a:latin typeface="Tahoma"/>
                <a:cs typeface="Tahoma"/>
              </a:rPr>
              <a:t>app.R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43098" y="6780279"/>
            <a:ext cx="4625975" cy="4021454"/>
            <a:chOff x="1543098" y="6780279"/>
            <a:chExt cx="4625975" cy="4021454"/>
          </a:xfrm>
        </p:grpSpPr>
        <p:sp>
          <p:nvSpPr>
            <p:cNvPr id="7" name="object 7"/>
            <p:cNvSpPr/>
            <p:nvPr/>
          </p:nvSpPr>
          <p:spPr>
            <a:xfrm>
              <a:off x="1553575" y="6790756"/>
              <a:ext cx="4605020" cy="4000500"/>
            </a:xfrm>
            <a:custGeom>
              <a:avLst/>
              <a:gdLst/>
              <a:ahLst/>
              <a:cxnLst/>
              <a:rect l="l" t="t" r="r" b="b"/>
              <a:pathLst>
                <a:path w="4605020" h="4000500">
                  <a:moveTo>
                    <a:pt x="4604571" y="0"/>
                  </a:moveTo>
                  <a:lnTo>
                    <a:pt x="3275751" y="662937"/>
                  </a:lnTo>
                  <a:lnTo>
                    <a:pt x="146265" y="662937"/>
                  </a:lnTo>
                  <a:lnTo>
                    <a:pt x="100029" y="670393"/>
                  </a:lnTo>
                  <a:lnTo>
                    <a:pt x="59877" y="691154"/>
                  </a:lnTo>
                  <a:lnTo>
                    <a:pt x="28217" y="722814"/>
                  </a:lnTo>
                  <a:lnTo>
                    <a:pt x="7455" y="762966"/>
                  </a:lnTo>
                  <a:lnTo>
                    <a:pt x="0" y="809202"/>
                  </a:lnTo>
                  <a:lnTo>
                    <a:pt x="0" y="3853612"/>
                  </a:lnTo>
                  <a:lnTo>
                    <a:pt x="7455" y="3899883"/>
                  </a:lnTo>
                  <a:lnTo>
                    <a:pt x="28217" y="3940116"/>
                  </a:lnTo>
                  <a:lnTo>
                    <a:pt x="59877" y="3971873"/>
                  </a:lnTo>
                  <a:lnTo>
                    <a:pt x="100029" y="3992715"/>
                  </a:lnTo>
                  <a:lnTo>
                    <a:pt x="146265" y="4000205"/>
                  </a:lnTo>
                  <a:lnTo>
                    <a:pt x="3701457" y="4000205"/>
                  </a:lnTo>
                  <a:lnTo>
                    <a:pt x="3747694" y="3992715"/>
                  </a:lnTo>
                  <a:lnTo>
                    <a:pt x="3787846" y="3971873"/>
                  </a:lnTo>
                  <a:lnTo>
                    <a:pt x="3819506" y="3940116"/>
                  </a:lnTo>
                  <a:lnTo>
                    <a:pt x="3840268" y="3899883"/>
                  </a:lnTo>
                  <a:lnTo>
                    <a:pt x="3847723" y="3853612"/>
                  </a:lnTo>
                  <a:lnTo>
                    <a:pt x="3847723" y="1174702"/>
                  </a:lnTo>
                  <a:lnTo>
                    <a:pt x="46045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3575" y="6790756"/>
              <a:ext cx="4605020" cy="4000500"/>
            </a:xfrm>
            <a:custGeom>
              <a:avLst/>
              <a:gdLst/>
              <a:ahLst/>
              <a:cxnLst/>
              <a:rect l="l" t="t" r="r" b="b"/>
              <a:pathLst>
                <a:path w="4605020" h="4000500">
                  <a:moveTo>
                    <a:pt x="4604571" y="0"/>
                  </a:moveTo>
                  <a:lnTo>
                    <a:pt x="3275751" y="662937"/>
                  </a:lnTo>
                  <a:lnTo>
                    <a:pt x="146265" y="662937"/>
                  </a:lnTo>
                  <a:lnTo>
                    <a:pt x="100028" y="670393"/>
                  </a:lnTo>
                  <a:lnTo>
                    <a:pt x="59877" y="691154"/>
                  </a:lnTo>
                  <a:lnTo>
                    <a:pt x="28216" y="722814"/>
                  </a:lnTo>
                  <a:lnTo>
                    <a:pt x="7455" y="762966"/>
                  </a:lnTo>
                  <a:lnTo>
                    <a:pt x="0" y="809203"/>
                  </a:lnTo>
                  <a:lnTo>
                    <a:pt x="0" y="3853613"/>
                  </a:lnTo>
                  <a:lnTo>
                    <a:pt x="7455" y="3899883"/>
                  </a:lnTo>
                  <a:lnTo>
                    <a:pt x="28216" y="3940116"/>
                  </a:lnTo>
                  <a:lnTo>
                    <a:pt x="59877" y="3971873"/>
                  </a:lnTo>
                  <a:lnTo>
                    <a:pt x="100028" y="3992716"/>
                  </a:lnTo>
                  <a:lnTo>
                    <a:pt x="146265" y="4000205"/>
                  </a:lnTo>
                  <a:lnTo>
                    <a:pt x="3701457" y="4000205"/>
                  </a:lnTo>
                  <a:lnTo>
                    <a:pt x="3747694" y="3992716"/>
                  </a:lnTo>
                  <a:lnTo>
                    <a:pt x="3787846" y="3971873"/>
                  </a:lnTo>
                  <a:lnTo>
                    <a:pt x="3819506" y="3940116"/>
                  </a:lnTo>
                  <a:lnTo>
                    <a:pt x="3840268" y="3899883"/>
                  </a:lnTo>
                  <a:lnTo>
                    <a:pt x="3847723" y="3853613"/>
                  </a:lnTo>
                  <a:lnTo>
                    <a:pt x="3847723" y="1174702"/>
                  </a:lnTo>
                  <a:lnTo>
                    <a:pt x="4604571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04525" y="7471888"/>
            <a:ext cx="3549015" cy="316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4500"/>
              </a:lnSpc>
              <a:spcBef>
                <a:spcPts val="95"/>
              </a:spcBef>
            </a:pPr>
            <a:r>
              <a:rPr sz="3600" b="1" spc="85" dirty="0">
                <a:latin typeface="Arial"/>
                <a:cs typeface="Arial"/>
              </a:rPr>
              <a:t>We </a:t>
            </a:r>
            <a:r>
              <a:rPr sz="3600" b="1" spc="-25" dirty="0">
                <a:latin typeface="Arial"/>
                <a:cs typeface="Arial"/>
              </a:rPr>
              <a:t>will </a:t>
            </a:r>
            <a:r>
              <a:rPr sz="3600" b="1" spc="-135" dirty="0">
                <a:latin typeface="Arial"/>
                <a:cs typeface="Arial"/>
              </a:rPr>
              <a:t>focus </a:t>
            </a:r>
            <a:r>
              <a:rPr sz="3600" b="1" spc="-55" dirty="0">
                <a:latin typeface="Arial"/>
                <a:cs typeface="Arial"/>
              </a:rPr>
              <a:t>on  </a:t>
            </a:r>
            <a:r>
              <a:rPr sz="3600" b="1" spc="55" dirty="0">
                <a:latin typeface="Arial"/>
                <a:cs typeface="Arial"/>
              </a:rPr>
              <a:t>the </a:t>
            </a:r>
            <a:r>
              <a:rPr sz="3600" b="1" spc="-80" dirty="0">
                <a:latin typeface="Arial"/>
                <a:cs typeface="Arial"/>
              </a:rPr>
              <a:t>single </a:t>
            </a:r>
            <a:r>
              <a:rPr sz="3600" b="1" spc="-10" dirty="0">
                <a:latin typeface="Arial"/>
                <a:cs typeface="Arial"/>
              </a:rPr>
              <a:t>file  </a:t>
            </a:r>
            <a:r>
              <a:rPr sz="3600" b="1" spc="45" dirty="0">
                <a:latin typeface="Arial"/>
                <a:cs typeface="Arial"/>
              </a:rPr>
              <a:t>format  </a:t>
            </a:r>
            <a:r>
              <a:rPr sz="3600" b="1" dirty="0">
                <a:latin typeface="Arial"/>
                <a:cs typeface="Arial"/>
              </a:rPr>
              <a:t>throughout </a:t>
            </a:r>
            <a:r>
              <a:rPr sz="3600" b="1" spc="55" dirty="0">
                <a:latin typeface="Arial"/>
                <a:cs typeface="Arial"/>
              </a:rPr>
              <a:t>the  </a:t>
            </a:r>
            <a:r>
              <a:rPr sz="3600" b="1" spc="-45" dirty="0">
                <a:latin typeface="Arial"/>
                <a:cs typeface="Arial"/>
              </a:rPr>
              <a:t>workshop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16641" y="4021099"/>
            <a:ext cx="7287895" cy="7287895"/>
          </a:xfrm>
          <a:custGeom>
            <a:avLst/>
            <a:gdLst/>
            <a:ahLst/>
            <a:cxnLst/>
            <a:rect l="l" t="t" r="r" b="b"/>
            <a:pathLst>
              <a:path w="7287894" h="7287895">
                <a:moveTo>
                  <a:pt x="7287458" y="0"/>
                </a:moveTo>
                <a:lnTo>
                  <a:pt x="0" y="7287456"/>
                </a:lnTo>
                <a:lnTo>
                  <a:pt x="3346283" y="7287456"/>
                </a:lnTo>
                <a:lnTo>
                  <a:pt x="7287458" y="3346283"/>
                </a:lnTo>
                <a:lnTo>
                  <a:pt x="7287458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18900000">
            <a:off x="14804324" y="7616696"/>
            <a:ext cx="4342156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-14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250" spc="80" dirty="0">
                <a:solidFill>
                  <a:srgbClr val="FFFFFF"/>
                </a:solidFill>
                <a:latin typeface="Arial"/>
                <a:cs typeface="Arial"/>
              </a:rPr>
              <a:t>must </a:t>
            </a:r>
            <a:r>
              <a:rPr sz="4250" spc="-1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42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4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5033097" y="8084970"/>
            <a:ext cx="4821322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60" dirty="0">
                <a:solidFill>
                  <a:srgbClr val="FFFFFF"/>
                </a:solidFill>
                <a:latin typeface="Arial"/>
                <a:cs typeface="Arial"/>
              </a:rPr>
              <a:t>exact </a:t>
            </a:r>
            <a:r>
              <a:rPr sz="4250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42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-6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4250" b="1" spc="-65" dirty="0">
                <a:solidFill>
                  <a:srgbClr val="FFFFFF"/>
                </a:solidFill>
                <a:latin typeface="Arial"/>
                <a:cs typeface="Arial"/>
              </a:rPr>
              <a:t>app.R</a:t>
            </a:r>
            <a:r>
              <a:rPr sz="4250" spc="-6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4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5301108" y="8548643"/>
            <a:ext cx="5212059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6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4250" i="1" spc="50" dirty="0">
                <a:solidFill>
                  <a:srgbClr val="FFFFFF"/>
                </a:solidFill>
                <a:latin typeface="Arial"/>
                <a:cs typeface="Arial"/>
              </a:rPr>
              <a:t>deploying </a:t>
            </a:r>
            <a:r>
              <a:rPr sz="4250" spc="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25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9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84171" y="4869409"/>
            <a:ext cx="12135756" cy="6439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0882" y="851595"/>
            <a:ext cx="730821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4" dirty="0"/>
              <a:t>Multiple</a:t>
            </a:r>
            <a:r>
              <a:rPr spc="-615" dirty="0"/>
              <a:t> </a:t>
            </a:r>
            <a:r>
              <a:rPr spc="150" dirty="0"/>
              <a:t>ﬁles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69707" y="2919147"/>
            <a:ext cx="9615805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2445" indent="-512445">
              <a:lnSpc>
                <a:spcPts val="4515"/>
              </a:lnSpc>
              <a:buSzPct val="145833"/>
              <a:buChar char="-"/>
              <a:tabLst>
                <a:tab pos="512445" algn="l"/>
                <a:tab pos="551180" algn="l"/>
              </a:tabLst>
            </a:pPr>
            <a:r>
              <a:rPr sz="3600" spc="85" dirty="0">
                <a:latin typeface="Arial"/>
                <a:cs typeface="Arial"/>
              </a:rPr>
              <a:t>One </a:t>
            </a:r>
            <a:r>
              <a:rPr sz="3600" spc="50" dirty="0">
                <a:latin typeface="Arial"/>
                <a:cs typeface="Arial"/>
              </a:rPr>
              <a:t>directory </a:t>
            </a:r>
            <a:r>
              <a:rPr sz="3600" spc="75" dirty="0">
                <a:latin typeface="Arial"/>
                <a:cs typeface="Arial"/>
              </a:rPr>
              <a:t>with </a:t>
            </a:r>
            <a:r>
              <a:rPr sz="3600" spc="-15" dirty="0">
                <a:latin typeface="Arial"/>
                <a:cs typeface="Arial"/>
              </a:rPr>
              <a:t>every </a:t>
            </a:r>
            <a:r>
              <a:rPr sz="3600" spc="55" dirty="0">
                <a:latin typeface="Arial"/>
                <a:cs typeface="Arial"/>
              </a:rPr>
              <a:t>file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0" dirty="0">
                <a:latin typeface="Arial"/>
                <a:cs typeface="Arial"/>
              </a:rPr>
              <a:t>app</a:t>
            </a:r>
            <a:r>
              <a:rPr sz="3600" spc="-29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needs:</a:t>
            </a:r>
            <a:endParaRPr sz="3600">
              <a:latin typeface="Arial"/>
              <a:cs typeface="Arial"/>
            </a:endParaRPr>
          </a:p>
          <a:p>
            <a:pPr marL="917575" lvl="1" indent="-513715">
              <a:lnSpc>
                <a:spcPts val="5770"/>
              </a:lnSpc>
              <a:buSzPct val="145833"/>
              <a:buFont typeface="Arial"/>
              <a:buChar char="-"/>
              <a:tabLst>
                <a:tab pos="917575" algn="l"/>
                <a:tab pos="918210" algn="l"/>
              </a:tabLst>
            </a:pPr>
            <a:r>
              <a:rPr sz="3600" spc="15" dirty="0">
                <a:latin typeface="Courier New"/>
                <a:cs typeface="Courier New"/>
              </a:rPr>
              <a:t>ui.R </a:t>
            </a:r>
            <a:r>
              <a:rPr sz="3600" spc="35" dirty="0">
                <a:latin typeface="Arial"/>
                <a:cs typeface="Arial"/>
              </a:rPr>
              <a:t>and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server.R</a:t>
            </a:r>
            <a:endParaRPr sz="3600">
              <a:latin typeface="Courier New"/>
              <a:cs typeface="Courier New"/>
            </a:endParaRPr>
          </a:p>
          <a:p>
            <a:pPr marL="562610" lvl="1" indent="-562610">
              <a:lnSpc>
                <a:spcPts val="6035"/>
              </a:lnSpc>
              <a:buSzPct val="145833"/>
              <a:buChar char="-"/>
              <a:tabLst>
                <a:tab pos="562610" algn="l"/>
                <a:tab pos="918210" algn="l"/>
              </a:tabLst>
            </a:pPr>
            <a:r>
              <a:rPr sz="3600" spc="-15" dirty="0">
                <a:latin typeface="Arial"/>
                <a:cs typeface="Arial"/>
              </a:rPr>
              <a:t>datasets, </a:t>
            </a:r>
            <a:r>
              <a:rPr sz="3600" dirty="0">
                <a:latin typeface="Arial"/>
                <a:cs typeface="Arial"/>
              </a:rPr>
              <a:t>images, </a:t>
            </a:r>
            <a:r>
              <a:rPr sz="3600" spc="-140" dirty="0">
                <a:latin typeface="Arial"/>
                <a:cs typeface="Arial"/>
              </a:rPr>
              <a:t>css, </a:t>
            </a:r>
            <a:r>
              <a:rPr sz="3600" spc="55" dirty="0">
                <a:latin typeface="Arial"/>
                <a:cs typeface="Arial"/>
              </a:rPr>
              <a:t>helper </a:t>
            </a:r>
            <a:r>
              <a:rPr sz="3600" spc="-10" dirty="0">
                <a:latin typeface="Arial"/>
                <a:cs typeface="Arial"/>
              </a:rPr>
              <a:t>scripts,</a:t>
            </a:r>
            <a:r>
              <a:rPr sz="3600" spc="130" dirty="0">
                <a:latin typeface="Arial"/>
                <a:cs typeface="Arial"/>
              </a:rPr>
              <a:t> </a:t>
            </a:r>
            <a:r>
              <a:rPr sz="3600" spc="40" dirty="0">
                <a:latin typeface="Arial"/>
                <a:cs typeface="Arial"/>
              </a:rPr>
              <a:t>etc.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16641" y="4021099"/>
            <a:ext cx="7287895" cy="7287895"/>
          </a:xfrm>
          <a:custGeom>
            <a:avLst/>
            <a:gdLst/>
            <a:ahLst/>
            <a:cxnLst/>
            <a:rect l="l" t="t" r="r" b="b"/>
            <a:pathLst>
              <a:path w="7287894" h="7287895">
                <a:moveTo>
                  <a:pt x="7287458" y="0"/>
                </a:moveTo>
                <a:lnTo>
                  <a:pt x="0" y="7287456"/>
                </a:lnTo>
                <a:lnTo>
                  <a:pt x="3346283" y="7287456"/>
                </a:lnTo>
                <a:lnTo>
                  <a:pt x="7287458" y="3346283"/>
                </a:lnTo>
                <a:lnTo>
                  <a:pt x="7287458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5325446" y="9415804"/>
            <a:ext cx="649223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960000">
            <a:off x="15534504" y="9116266"/>
            <a:ext cx="830451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5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5710507" y="7479204"/>
            <a:ext cx="3752606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80" dirty="0">
                <a:solidFill>
                  <a:srgbClr val="FFFFFF"/>
                </a:solidFill>
                <a:latin typeface="Arial"/>
                <a:cs typeface="Arial"/>
              </a:rPr>
              <a:t>must </a:t>
            </a:r>
            <a:r>
              <a:rPr sz="4250" spc="-1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42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15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endParaRPr sz="4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094312" y="8312676"/>
            <a:ext cx="3153836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60" dirty="0">
                <a:solidFill>
                  <a:srgbClr val="FFFFFF"/>
                </a:solidFill>
                <a:latin typeface="Arial"/>
                <a:cs typeface="Arial"/>
              </a:rPr>
              <a:t>exact</a:t>
            </a:r>
            <a:r>
              <a:rPr sz="42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6050" y="4883540"/>
            <a:ext cx="12116993" cy="14330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35" dirty="0"/>
              <a:t>Deploying </a:t>
            </a:r>
            <a:r>
              <a:rPr spc="75" dirty="0"/>
              <a:t>your</a:t>
            </a:r>
            <a:r>
              <a:rPr lang="en-US" spc="75" dirty="0"/>
              <a:t> </a:t>
            </a:r>
            <a:r>
              <a:rPr spc="-2000" dirty="0"/>
              <a:t> </a:t>
            </a:r>
            <a:r>
              <a:rPr spc="459" dirty="0"/>
              <a:t>app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2704" y="851595"/>
            <a:ext cx="695642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20" dirty="0">
                <a:hlinkClick r:id="rId2"/>
              </a:rPr>
              <a:t>shi</a:t>
            </a:r>
            <a:r>
              <a:rPr spc="30" dirty="0">
                <a:hlinkClick r:id="rId2"/>
              </a:rPr>
              <a:t>n</a:t>
            </a:r>
            <a:r>
              <a:rPr spc="45" dirty="0">
                <a:hlinkClick r:id="rId2"/>
              </a:rPr>
              <a:t>y</a:t>
            </a:r>
            <a:r>
              <a:rPr spc="100" dirty="0">
                <a:hlinkClick r:id="rId2"/>
              </a:rPr>
              <a:t>apps.io</a:t>
            </a:r>
          </a:p>
        </p:txBody>
      </p:sp>
      <p:sp>
        <p:nvSpPr>
          <p:cNvPr id="3" name="object 3"/>
          <p:cNvSpPr/>
          <p:nvPr/>
        </p:nvSpPr>
        <p:spPr>
          <a:xfrm>
            <a:off x="11665404" y="2124989"/>
            <a:ext cx="6931025" cy="0"/>
          </a:xfrm>
          <a:custGeom>
            <a:avLst/>
            <a:gdLst/>
            <a:ahLst/>
            <a:cxnLst/>
            <a:rect l="l" t="t" r="r" b="b"/>
            <a:pathLst>
              <a:path w="6931025">
                <a:moveTo>
                  <a:pt x="0" y="0"/>
                </a:moveTo>
                <a:lnTo>
                  <a:pt x="6930888" y="0"/>
                </a:lnTo>
              </a:path>
            </a:pathLst>
          </a:custGeom>
          <a:ln w="586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69707" y="2793496"/>
            <a:ext cx="7315200" cy="357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0545" indent="-513080">
              <a:lnSpc>
                <a:spcPts val="5765"/>
              </a:lnSpc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85" dirty="0">
                <a:latin typeface="Arial"/>
                <a:cs typeface="Arial"/>
              </a:rPr>
              <a:t>A </a:t>
            </a:r>
            <a:r>
              <a:rPr sz="3600" spc="-45" dirty="0">
                <a:latin typeface="Arial"/>
                <a:cs typeface="Arial"/>
              </a:rPr>
              <a:t>server </a:t>
            </a:r>
            <a:r>
              <a:rPr sz="3600" spc="45" dirty="0">
                <a:latin typeface="Arial"/>
                <a:cs typeface="Arial"/>
              </a:rPr>
              <a:t>maintained </a:t>
            </a:r>
            <a:r>
              <a:rPr sz="3600" spc="80" dirty="0">
                <a:latin typeface="Arial"/>
                <a:cs typeface="Arial"/>
              </a:rPr>
              <a:t>by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-30" dirty="0">
                <a:latin typeface="Arial"/>
                <a:cs typeface="Arial"/>
              </a:rPr>
              <a:t>RStudio</a:t>
            </a:r>
            <a:endParaRPr sz="3600">
              <a:latin typeface="Arial"/>
              <a:cs typeface="Arial"/>
            </a:endParaRPr>
          </a:p>
          <a:p>
            <a:pPr marL="5505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-170" dirty="0">
                <a:latin typeface="Arial"/>
                <a:cs typeface="Arial"/>
              </a:rPr>
              <a:t>Easy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-55" dirty="0">
                <a:latin typeface="Arial"/>
                <a:cs typeface="Arial"/>
              </a:rPr>
              <a:t>use, </a:t>
            </a:r>
            <a:r>
              <a:rPr sz="3600" spc="-50" dirty="0">
                <a:latin typeface="Arial"/>
                <a:cs typeface="Arial"/>
              </a:rPr>
              <a:t>secure, </a:t>
            </a:r>
            <a:r>
              <a:rPr sz="3600" spc="35" dirty="0">
                <a:latin typeface="Arial"/>
                <a:cs typeface="Arial"/>
              </a:rPr>
              <a:t>and</a:t>
            </a:r>
            <a:r>
              <a:rPr sz="3600" spc="100" dirty="0">
                <a:latin typeface="Arial"/>
                <a:cs typeface="Arial"/>
              </a:rPr>
              <a:t> </a:t>
            </a:r>
            <a:r>
              <a:rPr sz="3600" spc="-25" dirty="0">
                <a:latin typeface="Arial"/>
                <a:cs typeface="Arial"/>
              </a:rPr>
              <a:t>scalable</a:t>
            </a:r>
            <a:endParaRPr sz="3600">
              <a:latin typeface="Arial"/>
              <a:cs typeface="Arial"/>
            </a:endParaRPr>
          </a:p>
          <a:p>
            <a:pPr marL="5505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40" dirty="0">
                <a:latin typeface="Arial"/>
                <a:cs typeface="Arial"/>
              </a:rPr>
              <a:t>Built-in</a:t>
            </a:r>
            <a:r>
              <a:rPr sz="3600" dirty="0">
                <a:latin typeface="Arial"/>
                <a:cs typeface="Arial"/>
              </a:rPr>
              <a:t> </a:t>
            </a:r>
            <a:r>
              <a:rPr sz="3600" spc="10" dirty="0">
                <a:latin typeface="Arial"/>
                <a:cs typeface="Arial"/>
              </a:rPr>
              <a:t>metrics</a:t>
            </a:r>
            <a:endParaRPr sz="3600">
              <a:latin typeface="Arial"/>
              <a:cs typeface="Arial"/>
            </a:endParaRPr>
          </a:p>
          <a:p>
            <a:pPr marL="5505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-55" dirty="0">
                <a:latin typeface="Arial"/>
                <a:cs typeface="Arial"/>
              </a:rPr>
              <a:t>Free </a:t>
            </a:r>
            <a:r>
              <a:rPr sz="3600" spc="70" dirty="0">
                <a:latin typeface="Arial"/>
                <a:cs typeface="Arial"/>
              </a:rPr>
              <a:t>tier</a:t>
            </a:r>
            <a:r>
              <a:rPr sz="3600" spc="6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available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14003" y="851595"/>
            <a:ext cx="6995159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75" dirty="0"/>
              <a:t>Shiny</a:t>
            </a:r>
            <a:r>
              <a:rPr spc="-860" dirty="0"/>
              <a:t> </a:t>
            </a:r>
            <a:r>
              <a:rPr spc="125" dirty="0"/>
              <a:t>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9707" y="2793496"/>
            <a:ext cx="11886565" cy="451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0545" indent="-513080">
              <a:lnSpc>
                <a:spcPts val="5765"/>
              </a:lnSpc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-55" dirty="0">
                <a:latin typeface="Arial"/>
                <a:cs typeface="Arial"/>
              </a:rPr>
              <a:t>Free </a:t>
            </a:r>
            <a:r>
              <a:rPr sz="3600" spc="35" dirty="0">
                <a:latin typeface="Arial"/>
                <a:cs typeface="Arial"/>
              </a:rPr>
              <a:t>and </a:t>
            </a:r>
            <a:r>
              <a:rPr sz="3600" spc="95" dirty="0">
                <a:latin typeface="Arial"/>
                <a:cs typeface="Arial"/>
              </a:rPr>
              <a:t>open</a:t>
            </a:r>
            <a:r>
              <a:rPr sz="3600" spc="30" dirty="0">
                <a:latin typeface="Arial"/>
                <a:cs typeface="Arial"/>
              </a:rPr>
              <a:t> </a:t>
            </a:r>
            <a:r>
              <a:rPr sz="3600" spc="-35" dirty="0">
                <a:latin typeface="Arial"/>
                <a:cs typeface="Arial"/>
              </a:rPr>
              <a:t>source</a:t>
            </a:r>
            <a:endParaRPr sz="3600">
              <a:latin typeface="Arial"/>
              <a:cs typeface="Arial"/>
            </a:endParaRPr>
          </a:p>
          <a:p>
            <a:pPr marL="5505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80" dirty="0">
                <a:latin typeface="Arial"/>
                <a:cs typeface="Arial"/>
              </a:rPr>
              <a:t>Deploy </a:t>
            </a:r>
            <a:r>
              <a:rPr sz="3600" spc="-70" dirty="0">
                <a:latin typeface="Arial"/>
                <a:cs typeface="Arial"/>
              </a:rPr>
              <a:t>Shiny </a:t>
            </a:r>
            <a:r>
              <a:rPr sz="3600" spc="10" dirty="0">
                <a:latin typeface="Arial"/>
                <a:cs typeface="Arial"/>
              </a:rPr>
              <a:t>apps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75" dirty="0">
                <a:latin typeface="Arial"/>
                <a:cs typeface="Arial"/>
              </a:rPr>
              <a:t>the</a:t>
            </a:r>
            <a:r>
              <a:rPr sz="3600" spc="-180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internet</a:t>
            </a:r>
            <a:endParaRPr sz="3600">
              <a:latin typeface="Arial"/>
              <a:cs typeface="Arial"/>
            </a:endParaRPr>
          </a:p>
          <a:p>
            <a:pPr marL="5505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-140" dirty="0">
                <a:latin typeface="Arial"/>
                <a:cs typeface="Arial"/>
              </a:rPr>
              <a:t>Run </a:t>
            </a:r>
            <a:r>
              <a:rPr sz="3600" dirty="0">
                <a:latin typeface="Arial"/>
                <a:cs typeface="Arial"/>
              </a:rPr>
              <a:t>on-premises: </a:t>
            </a:r>
            <a:r>
              <a:rPr sz="3600" spc="50" dirty="0">
                <a:latin typeface="Arial"/>
                <a:cs typeface="Arial"/>
              </a:rPr>
              <a:t>move </a:t>
            </a:r>
            <a:r>
              <a:rPr sz="3600" spc="85" dirty="0">
                <a:latin typeface="Arial"/>
                <a:cs typeface="Arial"/>
              </a:rPr>
              <a:t>computation </a:t>
            </a:r>
            <a:r>
              <a:rPr sz="3600" spc="-15" dirty="0">
                <a:latin typeface="Arial"/>
                <a:cs typeface="Arial"/>
              </a:rPr>
              <a:t>closer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75" dirty="0">
                <a:latin typeface="Arial"/>
                <a:cs typeface="Arial"/>
              </a:rPr>
              <a:t>the</a:t>
            </a:r>
            <a:r>
              <a:rPr sz="3600" spc="-155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data</a:t>
            </a:r>
            <a:endParaRPr sz="3600">
              <a:latin typeface="Arial"/>
              <a:cs typeface="Arial"/>
            </a:endParaRPr>
          </a:p>
          <a:p>
            <a:pPr marL="5505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25" dirty="0">
                <a:latin typeface="Arial"/>
                <a:cs typeface="Arial"/>
              </a:rPr>
              <a:t>Host </a:t>
            </a:r>
            <a:r>
              <a:rPr sz="3600" spc="90" dirty="0">
                <a:latin typeface="Arial"/>
                <a:cs typeface="Arial"/>
              </a:rPr>
              <a:t>multiple </a:t>
            </a:r>
            <a:r>
              <a:rPr sz="3600" spc="10" dirty="0">
                <a:latin typeface="Arial"/>
                <a:cs typeface="Arial"/>
              </a:rPr>
              <a:t>apps </a:t>
            </a:r>
            <a:r>
              <a:rPr sz="3600" spc="80" dirty="0">
                <a:latin typeface="Arial"/>
                <a:cs typeface="Arial"/>
              </a:rPr>
              <a:t>on </a:t>
            </a:r>
            <a:r>
              <a:rPr sz="3600" spc="55" dirty="0">
                <a:latin typeface="Arial"/>
                <a:cs typeface="Arial"/>
              </a:rPr>
              <a:t>one</a:t>
            </a:r>
            <a:r>
              <a:rPr sz="3600" spc="-185" dirty="0">
                <a:latin typeface="Arial"/>
                <a:cs typeface="Arial"/>
              </a:rPr>
              <a:t> </a:t>
            </a:r>
            <a:r>
              <a:rPr sz="3600" spc="-45" dirty="0">
                <a:latin typeface="Arial"/>
                <a:cs typeface="Arial"/>
              </a:rPr>
              <a:t>server</a:t>
            </a:r>
            <a:endParaRPr sz="3600">
              <a:latin typeface="Arial"/>
              <a:cs typeface="Arial"/>
            </a:endParaRPr>
          </a:p>
          <a:p>
            <a:pPr marL="5505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80" dirty="0">
                <a:latin typeface="Arial"/>
                <a:cs typeface="Arial"/>
              </a:rPr>
              <a:t>Deploy </a:t>
            </a:r>
            <a:r>
              <a:rPr sz="3600" spc="20" dirty="0">
                <a:latin typeface="Arial"/>
                <a:cs typeface="Arial"/>
              </a:rPr>
              <a:t>inside </a:t>
            </a:r>
            <a:r>
              <a:rPr sz="3600" spc="75" dirty="0">
                <a:latin typeface="Arial"/>
                <a:cs typeface="Arial"/>
              </a:rPr>
              <a:t>the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spc="15" dirty="0">
                <a:latin typeface="Arial"/>
                <a:cs typeface="Arial"/>
              </a:rPr>
              <a:t>firewall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491" y="970428"/>
            <a:ext cx="17037685" cy="1235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950" spc="130" dirty="0"/>
              <a:t>Shiny</a:t>
            </a:r>
            <a:r>
              <a:rPr sz="7950" spc="-710" dirty="0"/>
              <a:t> </a:t>
            </a:r>
            <a:r>
              <a:rPr sz="7950" spc="90" dirty="0"/>
              <a:t>Server</a:t>
            </a:r>
            <a:r>
              <a:rPr sz="7950" spc="-685" dirty="0"/>
              <a:t> </a:t>
            </a:r>
            <a:r>
              <a:rPr sz="7950" spc="20" dirty="0"/>
              <a:t>Pro</a:t>
            </a:r>
            <a:r>
              <a:rPr sz="7950" spc="-700" dirty="0"/>
              <a:t> </a:t>
            </a:r>
            <a:r>
              <a:rPr sz="7100" spc="2175" dirty="0"/>
              <a:t>/</a:t>
            </a:r>
            <a:r>
              <a:rPr sz="7100" spc="-445" dirty="0"/>
              <a:t> </a:t>
            </a:r>
            <a:r>
              <a:rPr sz="7950" spc="250" dirty="0"/>
              <a:t>RStudio</a:t>
            </a:r>
            <a:r>
              <a:rPr sz="7950" spc="-495" dirty="0"/>
              <a:t> </a:t>
            </a:r>
            <a:r>
              <a:rPr sz="7950" spc="225" dirty="0"/>
              <a:t>Connect</a:t>
            </a:r>
            <a:endParaRPr sz="7950"/>
          </a:p>
        </p:txBody>
      </p:sp>
      <p:sp>
        <p:nvSpPr>
          <p:cNvPr id="3" name="object 3"/>
          <p:cNvSpPr txBox="1"/>
          <p:nvPr/>
        </p:nvSpPr>
        <p:spPr>
          <a:xfrm>
            <a:off x="1482407" y="2793496"/>
            <a:ext cx="10351770" cy="357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845" indent="-513080">
              <a:lnSpc>
                <a:spcPts val="5765"/>
              </a:lnSpc>
              <a:buSzPct val="145833"/>
              <a:buChar char="-"/>
              <a:tabLst>
                <a:tab pos="537845" algn="l"/>
                <a:tab pos="538480" algn="l"/>
              </a:tabLst>
            </a:pPr>
            <a:r>
              <a:rPr sz="3600" spc="-80" dirty="0">
                <a:latin typeface="Arial"/>
                <a:cs typeface="Arial"/>
              </a:rPr>
              <a:t>Secure </a:t>
            </a:r>
            <a:r>
              <a:rPr sz="3600" spc="-120" dirty="0">
                <a:latin typeface="Arial"/>
                <a:cs typeface="Arial"/>
              </a:rPr>
              <a:t>access </a:t>
            </a:r>
            <a:r>
              <a:rPr sz="3600" spc="35" dirty="0">
                <a:latin typeface="Arial"/>
                <a:cs typeface="Arial"/>
              </a:rPr>
              <a:t>and</a:t>
            </a:r>
            <a:r>
              <a:rPr sz="3600" spc="210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authentication</a:t>
            </a:r>
            <a:endParaRPr sz="3600">
              <a:latin typeface="Arial"/>
              <a:cs typeface="Arial"/>
            </a:endParaRPr>
          </a:p>
          <a:p>
            <a:pPr marL="5378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37845" algn="l"/>
                <a:tab pos="538480" algn="l"/>
              </a:tabLst>
            </a:pPr>
            <a:r>
              <a:rPr sz="3600" spc="-5" dirty="0">
                <a:latin typeface="Arial"/>
                <a:cs typeface="Arial"/>
              </a:rPr>
              <a:t>Performance: </a:t>
            </a:r>
            <a:r>
              <a:rPr sz="3600" spc="40" dirty="0">
                <a:latin typeface="Arial"/>
                <a:cs typeface="Arial"/>
              </a:rPr>
              <a:t>fine </a:t>
            </a:r>
            <a:r>
              <a:rPr sz="3600" spc="60" dirty="0">
                <a:latin typeface="Arial"/>
                <a:cs typeface="Arial"/>
              </a:rPr>
              <a:t>tune </a:t>
            </a:r>
            <a:r>
              <a:rPr sz="3600" spc="40" dirty="0">
                <a:latin typeface="Arial"/>
                <a:cs typeface="Arial"/>
              </a:rPr>
              <a:t>at </a:t>
            </a:r>
            <a:r>
              <a:rPr sz="3600" spc="100" dirty="0">
                <a:latin typeface="Arial"/>
                <a:cs typeface="Arial"/>
              </a:rPr>
              <a:t>app </a:t>
            </a:r>
            <a:r>
              <a:rPr sz="3600" spc="35" dirty="0">
                <a:latin typeface="Arial"/>
                <a:cs typeface="Arial"/>
              </a:rPr>
              <a:t>and </a:t>
            </a:r>
            <a:r>
              <a:rPr sz="3600" spc="-45" dirty="0">
                <a:latin typeface="Arial"/>
                <a:cs typeface="Arial"/>
              </a:rPr>
              <a:t>server</a:t>
            </a:r>
            <a:r>
              <a:rPr sz="3600" spc="-250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level</a:t>
            </a:r>
            <a:endParaRPr sz="3600">
              <a:latin typeface="Arial"/>
              <a:cs typeface="Arial"/>
            </a:endParaRPr>
          </a:p>
          <a:p>
            <a:pPr marL="5378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37845" algn="l"/>
                <a:tab pos="538480" algn="l"/>
              </a:tabLst>
            </a:pPr>
            <a:r>
              <a:rPr sz="3600" spc="50" dirty="0">
                <a:latin typeface="Arial"/>
                <a:cs typeface="Arial"/>
              </a:rPr>
              <a:t>Management: </a:t>
            </a:r>
            <a:r>
              <a:rPr sz="3600" spc="95" dirty="0">
                <a:latin typeface="Arial"/>
                <a:cs typeface="Arial"/>
              </a:rPr>
              <a:t>monitor </a:t>
            </a:r>
            <a:r>
              <a:rPr sz="3600" spc="35" dirty="0">
                <a:latin typeface="Arial"/>
                <a:cs typeface="Arial"/>
              </a:rPr>
              <a:t>and </a:t>
            </a:r>
            <a:r>
              <a:rPr sz="3600" spc="65" dirty="0">
                <a:latin typeface="Arial"/>
                <a:cs typeface="Arial"/>
              </a:rPr>
              <a:t>control </a:t>
            </a:r>
            <a:r>
              <a:rPr sz="3600" spc="-35" dirty="0">
                <a:latin typeface="Arial"/>
                <a:cs typeface="Arial"/>
              </a:rPr>
              <a:t>resource</a:t>
            </a:r>
            <a:r>
              <a:rPr sz="3600" spc="-220" dirty="0">
                <a:latin typeface="Arial"/>
                <a:cs typeface="Arial"/>
              </a:rPr>
              <a:t> </a:t>
            </a:r>
            <a:r>
              <a:rPr sz="3600" spc="-75" dirty="0">
                <a:latin typeface="Arial"/>
                <a:cs typeface="Arial"/>
              </a:rPr>
              <a:t>use</a:t>
            </a:r>
            <a:endParaRPr sz="3600">
              <a:latin typeface="Arial"/>
              <a:cs typeface="Arial"/>
            </a:endParaRPr>
          </a:p>
          <a:p>
            <a:pPr marL="5378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37845" algn="l"/>
                <a:tab pos="538480" algn="l"/>
              </a:tabLst>
            </a:pPr>
            <a:r>
              <a:rPr sz="3600" spc="40" dirty="0">
                <a:latin typeface="Arial"/>
                <a:cs typeface="Arial"/>
              </a:rPr>
              <a:t>Direct </a:t>
            </a:r>
            <a:r>
              <a:rPr sz="3600" spc="80" dirty="0">
                <a:latin typeface="Arial"/>
                <a:cs typeface="Arial"/>
              </a:rPr>
              <a:t>priority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support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31569" y="4883540"/>
            <a:ext cx="7741284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90" dirty="0"/>
              <a:t>Reactivity</a:t>
            </a:r>
            <a:r>
              <a:rPr spc="-875" dirty="0"/>
              <a:t> </a:t>
            </a:r>
            <a:r>
              <a:rPr spc="-459" dirty="0"/>
              <a:t>101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550650">
              <a:lnSpc>
                <a:spcPct val="100000"/>
              </a:lnSpc>
              <a:spcBef>
                <a:spcPts val="135"/>
              </a:spcBef>
            </a:pPr>
            <a:r>
              <a:rPr spc="240" dirty="0"/>
              <a:t>Reactions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5912" y="3170448"/>
            <a:ext cx="18677890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4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b="1" spc="20" dirty="0">
                <a:solidFill>
                  <a:srgbClr val="212733"/>
                </a:solidFill>
                <a:latin typeface="Arial"/>
                <a:cs typeface="Arial"/>
              </a:rPr>
              <a:t>input$ </a:t>
            </a:r>
            <a:r>
              <a:rPr sz="4350" spc="20" dirty="0">
                <a:solidFill>
                  <a:srgbClr val="212733"/>
                </a:solidFill>
                <a:latin typeface="Arial"/>
                <a:cs typeface="Arial"/>
              </a:rPr>
              <a:t>list </a:t>
            </a:r>
            <a:r>
              <a:rPr sz="4350" spc="-50" dirty="0">
                <a:solidFill>
                  <a:srgbClr val="212733"/>
                </a:solidFill>
                <a:latin typeface="Arial"/>
                <a:cs typeface="Arial"/>
              </a:rPr>
              <a:t>stores </a:t>
            </a:r>
            <a:r>
              <a:rPr sz="4350" spc="8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5" dirty="0">
                <a:solidFill>
                  <a:srgbClr val="212733"/>
                </a:solidFill>
                <a:latin typeface="Arial"/>
                <a:cs typeface="Arial"/>
              </a:rPr>
              <a:t>current 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4350" spc="125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350" spc="-5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4350" spc="114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350" spc="110" dirty="0">
                <a:solidFill>
                  <a:srgbClr val="212733"/>
                </a:solidFill>
                <a:latin typeface="Arial"/>
                <a:cs typeface="Arial"/>
              </a:rPr>
              <a:t>object </a:t>
            </a:r>
            <a:r>
              <a:rPr sz="4350" spc="55" dirty="0">
                <a:solidFill>
                  <a:srgbClr val="212733"/>
                </a:solidFill>
                <a:latin typeface="Arial"/>
                <a:cs typeface="Arial"/>
              </a:rPr>
              <a:t>under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its</a:t>
            </a: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name.</a:t>
            </a:r>
            <a:endParaRPr sz="4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8489" y="5505456"/>
            <a:ext cx="42976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Set alpha</a:t>
            </a:r>
            <a:r>
              <a:rPr sz="3300" spc="-6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level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489" y="6008058"/>
            <a:ext cx="7564755" cy="12820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300" spc="-5" dirty="0">
                <a:solidFill>
                  <a:srgbClr val="0433FF"/>
                </a:solidFill>
                <a:latin typeface="Courier New"/>
                <a:cs typeface="Courier New"/>
              </a:rPr>
              <a:t>sliderInput(</a:t>
            </a: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FF9300"/>
                </a:solidFill>
                <a:latin typeface="Courier New"/>
                <a:cs typeface="Courier New"/>
              </a:rPr>
              <a:t>"alpha"</a:t>
            </a:r>
            <a:r>
              <a:rPr sz="3300" spc="-5" dirty="0">
                <a:latin typeface="Courier New"/>
                <a:cs typeface="Courier New"/>
              </a:rPr>
              <a:t>,</a:t>
            </a:r>
            <a:endParaRPr sz="3300">
              <a:latin typeface="Courier New"/>
              <a:cs typeface="Courier New"/>
            </a:endParaRPr>
          </a:p>
          <a:p>
            <a:pPr marL="3028315">
              <a:lnSpc>
                <a:spcPct val="100000"/>
              </a:lnSpc>
              <a:spcBef>
                <a:spcPts val="990"/>
              </a:spcBef>
            </a:pP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"Alpha:",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4104" y="7264565"/>
            <a:ext cx="4297680" cy="12820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min </a:t>
            </a:r>
            <a:r>
              <a:rPr sz="3300" spc="-5" dirty="0">
                <a:latin typeface="Courier New"/>
                <a:cs typeface="Courier New"/>
              </a:rPr>
              <a:t>= 0, </a:t>
            </a: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max 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6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1,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value 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0.5</a:t>
            </a:r>
            <a:r>
              <a:rPr sz="330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8527" y="6111461"/>
            <a:ext cx="1944370" cy="3489960"/>
          </a:xfrm>
          <a:custGeom>
            <a:avLst/>
            <a:gdLst/>
            <a:ahLst/>
            <a:cxnLst/>
            <a:rect l="l" t="t" r="r" b="b"/>
            <a:pathLst>
              <a:path w="1944370" h="3489959">
                <a:moveTo>
                  <a:pt x="1944370" y="0"/>
                </a:moveTo>
                <a:lnTo>
                  <a:pt x="0" y="0"/>
                </a:lnTo>
                <a:lnTo>
                  <a:pt x="0" y="718337"/>
                </a:lnTo>
                <a:lnTo>
                  <a:pt x="804646" y="718337"/>
                </a:lnTo>
                <a:lnTo>
                  <a:pt x="804646" y="2819781"/>
                </a:lnTo>
                <a:lnTo>
                  <a:pt x="448640" y="2819781"/>
                </a:lnTo>
                <a:lnTo>
                  <a:pt x="972185" y="3489909"/>
                </a:lnTo>
                <a:lnTo>
                  <a:pt x="1495729" y="2819781"/>
                </a:lnTo>
                <a:lnTo>
                  <a:pt x="1139723" y="2819781"/>
                </a:lnTo>
                <a:lnTo>
                  <a:pt x="1139723" y="718337"/>
                </a:lnTo>
                <a:lnTo>
                  <a:pt x="1944370" y="718337"/>
                </a:lnTo>
                <a:lnTo>
                  <a:pt x="1944370" y="0"/>
                </a:lnTo>
                <a:close/>
              </a:path>
            </a:pathLst>
          </a:custGeom>
          <a:solidFill>
            <a:srgbClr val="FF93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28504" y="9861344"/>
            <a:ext cx="34810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input$</a:t>
            </a:r>
            <a:r>
              <a:rPr sz="4100" spc="10" dirty="0">
                <a:solidFill>
                  <a:srgbClr val="FF9300"/>
                </a:solidFill>
                <a:latin typeface="Courier New"/>
                <a:cs typeface="Courier New"/>
              </a:rPr>
              <a:t>alpha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74818" y="4426416"/>
            <a:ext cx="5235446" cy="209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04098" y="5191330"/>
            <a:ext cx="42976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input$</a:t>
            </a:r>
            <a:r>
              <a:rPr sz="3300" spc="-5" dirty="0">
                <a:solidFill>
                  <a:srgbClr val="FF9300"/>
                </a:solidFill>
                <a:latin typeface="Courier New"/>
                <a:cs typeface="Courier New"/>
              </a:rPr>
              <a:t>alpha 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5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0.2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365636" y="4949142"/>
            <a:ext cx="1169035" cy="1047115"/>
          </a:xfrm>
          <a:custGeom>
            <a:avLst/>
            <a:gdLst/>
            <a:ahLst/>
            <a:cxnLst/>
            <a:rect l="l" t="t" r="r" b="b"/>
            <a:pathLst>
              <a:path w="1169034" h="1047114">
                <a:moveTo>
                  <a:pt x="498749" y="0"/>
                </a:moveTo>
                <a:lnTo>
                  <a:pt x="498749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498749" y="691078"/>
                </a:lnTo>
                <a:lnTo>
                  <a:pt x="498749" y="1047088"/>
                </a:lnTo>
                <a:lnTo>
                  <a:pt x="1168885" y="523544"/>
                </a:lnTo>
                <a:lnTo>
                  <a:pt x="498749" y="0"/>
                </a:lnTo>
                <a:close/>
              </a:path>
            </a:pathLst>
          </a:custGeom>
          <a:solidFill>
            <a:srgbClr val="FF93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74818" y="6745968"/>
            <a:ext cx="5235446" cy="2103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04098" y="7515866"/>
            <a:ext cx="42976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input$</a:t>
            </a:r>
            <a:r>
              <a:rPr sz="3300" spc="-5" dirty="0">
                <a:solidFill>
                  <a:srgbClr val="FF9300"/>
                </a:solidFill>
                <a:latin typeface="Courier New"/>
                <a:cs typeface="Courier New"/>
              </a:rPr>
              <a:t>alpha 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5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0.5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421015" y="7274256"/>
            <a:ext cx="1169035" cy="1047115"/>
          </a:xfrm>
          <a:custGeom>
            <a:avLst/>
            <a:gdLst/>
            <a:ahLst/>
            <a:cxnLst/>
            <a:rect l="l" t="t" r="r" b="b"/>
            <a:pathLst>
              <a:path w="1169034" h="1047115">
                <a:moveTo>
                  <a:pt x="498738" y="0"/>
                </a:moveTo>
                <a:lnTo>
                  <a:pt x="498738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498738" y="691078"/>
                </a:lnTo>
                <a:lnTo>
                  <a:pt x="498738" y="1047088"/>
                </a:lnTo>
                <a:lnTo>
                  <a:pt x="1168875" y="523544"/>
                </a:lnTo>
                <a:lnTo>
                  <a:pt x="498738" y="0"/>
                </a:lnTo>
                <a:close/>
              </a:path>
            </a:pathLst>
          </a:custGeom>
          <a:solidFill>
            <a:srgbClr val="FF93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74818" y="9076646"/>
            <a:ext cx="5235442" cy="1973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704098" y="9777577"/>
            <a:ext cx="42976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input$</a:t>
            </a:r>
            <a:r>
              <a:rPr sz="3300" spc="-5" dirty="0">
                <a:solidFill>
                  <a:srgbClr val="FF9300"/>
                </a:solidFill>
                <a:latin typeface="Courier New"/>
                <a:cs typeface="Courier New"/>
              </a:rPr>
              <a:t>alpha 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-5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0.8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421015" y="9539654"/>
            <a:ext cx="1169035" cy="1047115"/>
          </a:xfrm>
          <a:custGeom>
            <a:avLst/>
            <a:gdLst/>
            <a:ahLst/>
            <a:cxnLst/>
            <a:rect l="l" t="t" r="r" b="b"/>
            <a:pathLst>
              <a:path w="1169034" h="1047115">
                <a:moveTo>
                  <a:pt x="498738" y="0"/>
                </a:moveTo>
                <a:lnTo>
                  <a:pt x="498738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498738" y="691078"/>
                </a:lnTo>
                <a:lnTo>
                  <a:pt x="498738" y="1047088"/>
                </a:lnTo>
                <a:lnTo>
                  <a:pt x="1168875" y="523544"/>
                </a:lnTo>
                <a:lnTo>
                  <a:pt x="498738" y="0"/>
                </a:lnTo>
                <a:close/>
              </a:path>
            </a:pathLst>
          </a:custGeom>
          <a:solidFill>
            <a:srgbClr val="FF93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732A-1E03-0C48-9A6A-DC01F636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28" y="851595"/>
            <a:ext cx="17114842" cy="923330"/>
          </a:xfrm>
        </p:spPr>
        <p:txBody>
          <a:bodyPr/>
          <a:lstStyle/>
          <a:p>
            <a:r>
              <a:rPr lang="en-US" sz="6000" dirty="0"/>
              <a:t>What Is A Good Graph: A Counter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F5FC1-3647-9145-A6EE-898E513D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1701069"/>
            <a:ext cx="10287000" cy="95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4628" y="851595"/>
            <a:ext cx="17777622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385935">
              <a:lnSpc>
                <a:spcPct val="100000"/>
              </a:lnSpc>
              <a:spcBef>
                <a:spcPts val="135"/>
              </a:spcBef>
            </a:pPr>
            <a:r>
              <a:rPr spc="90" dirty="0"/>
              <a:t>Reactivity</a:t>
            </a:r>
            <a:r>
              <a:rPr spc="-875" dirty="0"/>
              <a:t> </a:t>
            </a:r>
            <a:r>
              <a:rPr spc="-459" dirty="0"/>
              <a:t>101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6656" y="2852133"/>
            <a:ext cx="15520669" cy="6982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35375" marR="1330325" indent="-2115185">
              <a:lnSpc>
                <a:spcPct val="113700"/>
              </a:lnSpc>
              <a:spcBef>
                <a:spcPts val="95"/>
              </a:spcBef>
            </a:pP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Reactivity </a:t>
            </a:r>
            <a:r>
              <a:rPr sz="4350" spc="30" dirty="0">
                <a:solidFill>
                  <a:srgbClr val="212733"/>
                </a:solidFill>
                <a:latin typeface="Arial"/>
                <a:cs typeface="Arial"/>
              </a:rPr>
              <a:t>automatically </a:t>
            </a:r>
            <a:r>
              <a:rPr sz="4350" spc="-45" dirty="0">
                <a:solidFill>
                  <a:srgbClr val="212733"/>
                </a:solidFill>
                <a:latin typeface="Arial"/>
                <a:cs typeface="Arial"/>
              </a:rPr>
              <a:t>occurs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when </a:t>
            </a:r>
            <a:r>
              <a:rPr sz="4350" spc="-75" dirty="0">
                <a:solidFill>
                  <a:srgbClr val="212733"/>
                </a:solidFill>
                <a:latin typeface="Arial"/>
                <a:cs typeface="Arial"/>
              </a:rPr>
              <a:t>an </a:t>
            </a:r>
            <a:r>
              <a:rPr sz="4350" spc="114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value  </a:t>
            </a:r>
            <a:r>
              <a:rPr sz="4350" spc="-120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-15" dirty="0">
                <a:solidFill>
                  <a:srgbClr val="212733"/>
                </a:solidFill>
                <a:latin typeface="Arial"/>
                <a:cs typeface="Arial"/>
              </a:rPr>
              <a:t>used </a:t>
            </a:r>
            <a:r>
              <a:rPr sz="4350" spc="204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30" dirty="0">
                <a:solidFill>
                  <a:srgbClr val="212733"/>
                </a:solidFill>
                <a:latin typeface="Arial"/>
                <a:cs typeface="Arial"/>
              </a:rPr>
              <a:t>render </a:t>
            </a:r>
            <a:r>
              <a:rPr sz="4350" spc="-75" dirty="0">
                <a:solidFill>
                  <a:srgbClr val="212733"/>
                </a:solidFill>
                <a:latin typeface="Arial"/>
                <a:cs typeface="Arial"/>
              </a:rPr>
              <a:t>an </a:t>
            </a:r>
            <a:r>
              <a:rPr sz="4350" spc="150" dirty="0">
                <a:solidFill>
                  <a:srgbClr val="212733"/>
                </a:solidFill>
                <a:latin typeface="Arial"/>
                <a:cs typeface="Arial"/>
              </a:rPr>
              <a:t>output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10" dirty="0">
                <a:solidFill>
                  <a:srgbClr val="212733"/>
                </a:solidFill>
                <a:latin typeface="Arial"/>
                <a:cs typeface="Arial"/>
              </a:rPr>
              <a:t>object</a:t>
            </a:r>
            <a:endParaRPr sz="4350">
              <a:latin typeface="Arial"/>
              <a:cs typeface="Arial"/>
            </a:endParaRPr>
          </a:p>
          <a:p>
            <a:pPr marL="12700" marR="2600960">
              <a:lnSpc>
                <a:spcPct val="127800"/>
              </a:lnSpc>
              <a:spcBef>
                <a:spcPts val="3740"/>
              </a:spcBef>
            </a:pPr>
            <a:r>
              <a:rPr sz="2850" spc="10" dirty="0">
                <a:solidFill>
                  <a:srgbClr val="929292"/>
                </a:solidFill>
                <a:latin typeface="Courier New"/>
                <a:cs typeface="Courier New"/>
              </a:rPr>
              <a:t># Define server function required to create the</a:t>
            </a:r>
            <a:r>
              <a:rPr sz="2850" spc="-3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850" spc="10" dirty="0">
                <a:solidFill>
                  <a:srgbClr val="929292"/>
                </a:solidFill>
                <a:latin typeface="Courier New"/>
                <a:cs typeface="Courier New"/>
              </a:rPr>
              <a:t>scatterplot  </a:t>
            </a:r>
            <a:r>
              <a:rPr sz="2850" spc="10" dirty="0">
                <a:latin typeface="Courier New"/>
                <a:cs typeface="Courier New"/>
              </a:rPr>
              <a:t>server &lt;- function(input, output)</a:t>
            </a:r>
            <a:r>
              <a:rPr sz="2850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{</a:t>
            </a:r>
            <a:endParaRPr sz="2850">
              <a:latin typeface="Courier New"/>
              <a:cs typeface="Courier New"/>
            </a:endParaRPr>
          </a:p>
          <a:p>
            <a:pPr marL="711200" marR="5080" indent="-71120">
              <a:lnSpc>
                <a:spcPct val="125400"/>
              </a:lnSpc>
              <a:spcBef>
                <a:spcPts val="80"/>
              </a:spcBef>
            </a:pPr>
            <a:r>
              <a:rPr sz="2850" spc="10" dirty="0">
                <a:solidFill>
                  <a:srgbClr val="929292"/>
                </a:solidFill>
                <a:latin typeface="Courier New"/>
                <a:cs typeface="Courier New"/>
              </a:rPr>
              <a:t># Create the scatterplot object the plotOutput function is</a:t>
            </a:r>
            <a:r>
              <a:rPr sz="2850" spc="-2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850" spc="10" dirty="0">
                <a:solidFill>
                  <a:srgbClr val="929292"/>
                </a:solidFill>
                <a:latin typeface="Courier New"/>
                <a:cs typeface="Courier New"/>
              </a:rPr>
              <a:t>expecting  </a:t>
            </a:r>
            <a:r>
              <a:rPr sz="2850" spc="10" dirty="0">
                <a:latin typeface="Courier New"/>
                <a:cs typeface="Courier New"/>
              </a:rPr>
              <a:t>output$scatterplot &lt;-</a:t>
            </a:r>
            <a:r>
              <a:rPr sz="2850" spc="5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renderPlot(</a:t>
            </a:r>
            <a:endParaRPr sz="2850">
              <a:latin typeface="Courier New"/>
              <a:cs typeface="Courier New"/>
            </a:endParaRPr>
          </a:p>
          <a:p>
            <a:pPr marL="930275">
              <a:lnSpc>
                <a:spcPct val="100000"/>
              </a:lnSpc>
              <a:spcBef>
                <a:spcPts val="950"/>
              </a:spcBef>
            </a:pPr>
            <a:r>
              <a:rPr sz="2850" spc="10" dirty="0">
                <a:latin typeface="Courier New"/>
                <a:cs typeface="Courier New"/>
              </a:rPr>
              <a:t>ggplot(data = NHANES, aes_string(x = input$x, y =</a:t>
            </a:r>
            <a:r>
              <a:rPr sz="2850" spc="-10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input$y,</a:t>
            </a:r>
            <a:endParaRPr sz="2850">
              <a:latin typeface="Courier New"/>
              <a:cs typeface="Courier New"/>
            </a:endParaRPr>
          </a:p>
          <a:p>
            <a:pPr marL="1373505" marR="3256915" indent="6727825">
              <a:lnSpc>
                <a:spcPts val="4370"/>
              </a:lnSpc>
              <a:spcBef>
                <a:spcPts val="305"/>
              </a:spcBef>
            </a:pPr>
            <a:r>
              <a:rPr sz="2850" spc="10" dirty="0">
                <a:latin typeface="Courier New"/>
                <a:cs typeface="Courier New"/>
              </a:rPr>
              <a:t>color = input$z))</a:t>
            </a:r>
            <a:r>
              <a:rPr sz="2850" spc="-70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+  geom_point(alpha =</a:t>
            </a:r>
            <a:r>
              <a:rPr sz="2850" dirty="0">
                <a:latin typeface="Courier New"/>
                <a:cs typeface="Courier New"/>
              </a:rPr>
              <a:t> </a:t>
            </a:r>
            <a:r>
              <a:rPr sz="2850" spc="10" dirty="0">
                <a:latin typeface="Courier New"/>
                <a:cs typeface="Courier New"/>
              </a:rPr>
              <a:t>input$</a:t>
            </a:r>
            <a:r>
              <a:rPr sz="2850" spc="10" dirty="0">
                <a:solidFill>
                  <a:srgbClr val="FF9300"/>
                </a:solidFill>
                <a:latin typeface="Courier New"/>
                <a:cs typeface="Courier New"/>
              </a:rPr>
              <a:t>alpha</a:t>
            </a:r>
            <a:r>
              <a:rPr sz="2850" spc="10" dirty="0">
                <a:latin typeface="Courier New"/>
                <a:cs typeface="Courier New"/>
              </a:rPr>
              <a:t>)</a:t>
            </a:r>
            <a:endParaRPr sz="285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560"/>
              </a:spcBef>
            </a:pPr>
            <a:r>
              <a:rPr sz="2850" spc="10" dirty="0">
                <a:latin typeface="Courier New"/>
                <a:cs typeface="Courier New"/>
              </a:rPr>
              <a:t>)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spc="10" dirty="0">
                <a:latin typeface="Courier New"/>
                <a:cs typeface="Courier New"/>
              </a:rPr>
              <a:t>}</a:t>
            </a:r>
            <a:endParaRPr sz="2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8843" y="4883540"/>
            <a:ext cx="7611109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65" dirty="0"/>
              <a:t>Reactive</a:t>
            </a:r>
            <a:r>
              <a:rPr spc="-640" dirty="0"/>
              <a:t> </a:t>
            </a:r>
            <a:r>
              <a:rPr spc="254" dirty="0"/>
              <a:t>ﬂow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01512" y="6313278"/>
            <a:ext cx="34709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665" dirty="0">
                <a:latin typeface="Trebuchet MS"/>
                <a:cs typeface="Trebuchet MS"/>
              </a:rPr>
              <a:t>DEMO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3426" y="3277411"/>
            <a:ext cx="3141345" cy="2535555"/>
          </a:xfrm>
          <a:custGeom>
            <a:avLst/>
            <a:gdLst/>
            <a:ahLst/>
            <a:cxnLst/>
            <a:rect l="l" t="t" r="r" b="b"/>
            <a:pathLst>
              <a:path w="3141344" h="2535554">
                <a:moveTo>
                  <a:pt x="2022650" y="2436758"/>
                </a:moveTo>
                <a:lnTo>
                  <a:pt x="1118594" y="2436758"/>
                </a:lnTo>
                <a:lnTo>
                  <a:pt x="1118594" y="2534945"/>
                </a:lnTo>
                <a:lnTo>
                  <a:pt x="2022650" y="2534945"/>
                </a:lnTo>
                <a:lnTo>
                  <a:pt x="2022650" y="2436758"/>
                </a:lnTo>
                <a:close/>
              </a:path>
              <a:path w="3141344" h="2535554">
                <a:moveTo>
                  <a:pt x="1811306" y="2153979"/>
                </a:moveTo>
                <a:lnTo>
                  <a:pt x="1330681" y="2153979"/>
                </a:lnTo>
                <a:lnTo>
                  <a:pt x="1326011" y="2172635"/>
                </a:lnTo>
                <a:lnTo>
                  <a:pt x="1273238" y="2436758"/>
                </a:lnTo>
                <a:lnTo>
                  <a:pt x="1868005" y="2436758"/>
                </a:lnTo>
                <a:lnTo>
                  <a:pt x="1815232" y="2172635"/>
                </a:lnTo>
                <a:lnTo>
                  <a:pt x="1811306" y="2153979"/>
                </a:lnTo>
                <a:close/>
              </a:path>
              <a:path w="3141344" h="2535554">
                <a:moveTo>
                  <a:pt x="3074482" y="0"/>
                </a:moveTo>
                <a:lnTo>
                  <a:pt x="67505" y="0"/>
                </a:lnTo>
                <a:lnTo>
                  <a:pt x="41382" y="5355"/>
                </a:lnTo>
                <a:lnTo>
                  <a:pt x="19907" y="19907"/>
                </a:lnTo>
                <a:lnTo>
                  <a:pt x="5355" y="41381"/>
                </a:lnTo>
                <a:lnTo>
                  <a:pt x="0" y="67503"/>
                </a:lnTo>
                <a:lnTo>
                  <a:pt x="0" y="2086230"/>
                </a:lnTo>
                <a:lnTo>
                  <a:pt x="5355" y="2112391"/>
                </a:lnTo>
                <a:lnTo>
                  <a:pt x="19907" y="2133949"/>
                </a:lnTo>
                <a:lnTo>
                  <a:pt x="41382" y="2148585"/>
                </a:lnTo>
                <a:lnTo>
                  <a:pt x="67505" y="2153979"/>
                </a:lnTo>
                <a:lnTo>
                  <a:pt x="3073749" y="2153979"/>
                </a:lnTo>
                <a:lnTo>
                  <a:pt x="3099872" y="2148585"/>
                </a:lnTo>
                <a:lnTo>
                  <a:pt x="3121347" y="2133949"/>
                </a:lnTo>
                <a:lnTo>
                  <a:pt x="3135899" y="2112390"/>
                </a:lnTo>
                <a:lnTo>
                  <a:pt x="3141255" y="2086230"/>
                </a:lnTo>
                <a:lnTo>
                  <a:pt x="3141255" y="1787741"/>
                </a:lnTo>
                <a:lnTo>
                  <a:pt x="180664" y="1787741"/>
                </a:lnTo>
                <a:lnTo>
                  <a:pt x="180664" y="203492"/>
                </a:lnTo>
                <a:lnTo>
                  <a:pt x="3141255" y="203492"/>
                </a:lnTo>
                <a:lnTo>
                  <a:pt x="3141255" y="123470"/>
                </a:lnTo>
                <a:lnTo>
                  <a:pt x="1570988" y="123470"/>
                </a:lnTo>
                <a:lnTo>
                  <a:pt x="1559352" y="121110"/>
                </a:lnTo>
                <a:lnTo>
                  <a:pt x="1549831" y="114682"/>
                </a:lnTo>
                <a:lnTo>
                  <a:pt x="1543402" y="105161"/>
                </a:lnTo>
                <a:lnTo>
                  <a:pt x="1541042" y="93522"/>
                </a:lnTo>
                <a:lnTo>
                  <a:pt x="1543402" y="81884"/>
                </a:lnTo>
                <a:lnTo>
                  <a:pt x="1549831" y="72363"/>
                </a:lnTo>
                <a:lnTo>
                  <a:pt x="1559352" y="65935"/>
                </a:lnTo>
                <a:lnTo>
                  <a:pt x="1570988" y="63576"/>
                </a:lnTo>
                <a:lnTo>
                  <a:pt x="3140516" y="63576"/>
                </a:lnTo>
                <a:lnTo>
                  <a:pt x="3136345" y="41381"/>
                </a:lnTo>
                <a:lnTo>
                  <a:pt x="3122008" y="19907"/>
                </a:lnTo>
                <a:lnTo>
                  <a:pt x="3100601" y="5355"/>
                </a:lnTo>
                <a:lnTo>
                  <a:pt x="3074482" y="0"/>
                </a:lnTo>
                <a:close/>
              </a:path>
              <a:path w="3141344" h="2535554">
                <a:moveTo>
                  <a:pt x="3141255" y="203492"/>
                </a:moveTo>
                <a:lnTo>
                  <a:pt x="2961323" y="203492"/>
                </a:lnTo>
                <a:lnTo>
                  <a:pt x="2961323" y="1787741"/>
                </a:lnTo>
                <a:lnTo>
                  <a:pt x="3141255" y="1787741"/>
                </a:lnTo>
                <a:lnTo>
                  <a:pt x="3141255" y="203492"/>
                </a:lnTo>
                <a:close/>
              </a:path>
              <a:path w="3141344" h="2535554">
                <a:moveTo>
                  <a:pt x="3140516" y="63576"/>
                </a:moveTo>
                <a:lnTo>
                  <a:pt x="1570988" y="63576"/>
                </a:lnTo>
                <a:lnTo>
                  <a:pt x="1582631" y="65825"/>
                </a:lnTo>
                <a:lnTo>
                  <a:pt x="1592154" y="72069"/>
                </a:lnTo>
                <a:lnTo>
                  <a:pt x="1598581" y="81553"/>
                </a:lnTo>
                <a:lnTo>
                  <a:pt x="1600935" y="93522"/>
                </a:lnTo>
                <a:lnTo>
                  <a:pt x="1598576" y="105161"/>
                </a:lnTo>
                <a:lnTo>
                  <a:pt x="1592150" y="114682"/>
                </a:lnTo>
                <a:lnTo>
                  <a:pt x="1582629" y="121110"/>
                </a:lnTo>
                <a:lnTo>
                  <a:pt x="1570988" y="123470"/>
                </a:lnTo>
                <a:lnTo>
                  <a:pt x="3141255" y="123470"/>
                </a:lnTo>
                <a:lnTo>
                  <a:pt x="3141255" y="67503"/>
                </a:lnTo>
                <a:lnTo>
                  <a:pt x="3140516" y="6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91" y="1013447"/>
            <a:ext cx="10855325" cy="2161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0"/>
              </a:spcBef>
            </a:pPr>
            <a:r>
              <a:rPr sz="4100" b="0" spc="-15" dirty="0">
                <a:latin typeface="Arial"/>
                <a:cs typeface="Arial"/>
              </a:rPr>
              <a:t>Suppose </a:t>
            </a:r>
            <a:r>
              <a:rPr sz="4100" b="0" spc="35" dirty="0">
                <a:latin typeface="Arial"/>
                <a:cs typeface="Arial"/>
              </a:rPr>
              <a:t>you </a:t>
            </a:r>
            <a:r>
              <a:rPr sz="4100" b="0" spc="25" dirty="0">
                <a:latin typeface="Arial"/>
                <a:cs typeface="Arial"/>
              </a:rPr>
              <a:t>want </a:t>
            </a:r>
            <a:r>
              <a:rPr sz="4100" b="0" spc="80" dirty="0">
                <a:latin typeface="Arial"/>
                <a:cs typeface="Arial"/>
              </a:rPr>
              <a:t>the </a:t>
            </a:r>
            <a:r>
              <a:rPr sz="4100" b="0" spc="145" dirty="0">
                <a:latin typeface="Arial"/>
                <a:cs typeface="Arial"/>
              </a:rPr>
              <a:t>option </a:t>
            </a:r>
            <a:r>
              <a:rPr sz="4100" b="0" spc="195" dirty="0">
                <a:latin typeface="Arial"/>
                <a:cs typeface="Arial"/>
              </a:rPr>
              <a:t>to </a:t>
            </a:r>
            <a:r>
              <a:rPr sz="4100" b="0" spc="175" dirty="0">
                <a:latin typeface="Arial"/>
                <a:cs typeface="Arial"/>
              </a:rPr>
              <a:t>plot </a:t>
            </a:r>
            <a:r>
              <a:rPr sz="4100" b="0" spc="45" dirty="0">
                <a:latin typeface="Arial"/>
                <a:cs typeface="Arial"/>
              </a:rPr>
              <a:t>only  </a:t>
            </a:r>
            <a:r>
              <a:rPr sz="4100" b="0" spc="15" dirty="0">
                <a:latin typeface="Arial"/>
                <a:cs typeface="Arial"/>
              </a:rPr>
              <a:t>certain </a:t>
            </a:r>
            <a:r>
              <a:rPr sz="4100" b="0" spc="60" dirty="0">
                <a:latin typeface="Arial"/>
                <a:cs typeface="Arial"/>
              </a:rPr>
              <a:t>education </a:t>
            </a:r>
            <a:r>
              <a:rPr sz="4100" b="0" spc="-100" dirty="0">
                <a:latin typeface="Arial"/>
                <a:cs typeface="Arial"/>
              </a:rPr>
              <a:t>level(s) </a:t>
            </a:r>
            <a:r>
              <a:rPr sz="4100" b="0" spc="-220" dirty="0">
                <a:latin typeface="Arial"/>
                <a:cs typeface="Arial"/>
              </a:rPr>
              <a:t>as </a:t>
            </a:r>
            <a:r>
              <a:rPr sz="4100" b="0" spc="45" dirty="0">
                <a:latin typeface="Arial"/>
                <a:cs typeface="Arial"/>
              </a:rPr>
              <a:t>well </a:t>
            </a:r>
            <a:r>
              <a:rPr sz="4100" b="0" spc="-220" dirty="0">
                <a:latin typeface="Arial"/>
                <a:cs typeface="Arial"/>
              </a:rPr>
              <a:t>as </a:t>
            </a:r>
            <a:r>
              <a:rPr sz="4100" b="0" spc="95" dirty="0">
                <a:latin typeface="Arial"/>
                <a:cs typeface="Arial"/>
              </a:rPr>
              <a:t>report </a:t>
            </a:r>
            <a:r>
              <a:rPr sz="4100" b="0" spc="60" dirty="0">
                <a:latin typeface="Arial"/>
                <a:cs typeface="Arial"/>
              </a:rPr>
              <a:t>how  </a:t>
            </a:r>
            <a:r>
              <a:rPr sz="4100" b="0" spc="-25" dirty="0">
                <a:latin typeface="Arial"/>
                <a:cs typeface="Arial"/>
              </a:rPr>
              <a:t>many </a:t>
            </a:r>
            <a:r>
              <a:rPr sz="4100" b="0" spc="-85" dirty="0">
                <a:latin typeface="Arial"/>
                <a:cs typeface="Arial"/>
              </a:rPr>
              <a:t>such </a:t>
            </a:r>
            <a:r>
              <a:rPr sz="4100" b="0" spc="35" dirty="0">
                <a:latin typeface="Arial"/>
                <a:cs typeface="Arial"/>
              </a:rPr>
              <a:t>participants </a:t>
            </a:r>
            <a:r>
              <a:rPr sz="4100" b="0" spc="-70" dirty="0">
                <a:latin typeface="Arial"/>
                <a:cs typeface="Arial"/>
              </a:rPr>
              <a:t>are</a:t>
            </a:r>
            <a:r>
              <a:rPr sz="4100" b="0" spc="95" dirty="0">
                <a:latin typeface="Arial"/>
                <a:cs typeface="Arial"/>
              </a:rPr>
              <a:t> </a:t>
            </a:r>
            <a:r>
              <a:rPr sz="4100" b="0" spc="145" dirty="0">
                <a:latin typeface="Arial"/>
                <a:cs typeface="Arial"/>
              </a:rPr>
              <a:t>plotted: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791" y="3861527"/>
            <a:ext cx="11300460" cy="5721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5490" marR="5080" indent="-733425">
              <a:lnSpc>
                <a:spcPct val="113999"/>
              </a:lnSpc>
              <a:spcBef>
                <a:spcPts val="9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4100" spc="190" dirty="0">
                <a:latin typeface="Arial"/>
                <a:cs typeface="Arial"/>
              </a:rPr>
              <a:t>Add </a:t>
            </a:r>
            <a:r>
              <a:rPr sz="4100" spc="-145" dirty="0">
                <a:latin typeface="Arial"/>
                <a:cs typeface="Arial"/>
              </a:rPr>
              <a:t>a </a:t>
            </a:r>
            <a:r>
              <a:rPr sz="4100" spc="-95" dirty="0">
                <a:latin typeface="Arial"/>
                <a:cs typeface="Arial"/>
              </a:rPr>
              <a:t>UI </a:t>
            </a:r>
            <a:r>
              <a:rPr sz="4100" spc="60" dirty="0">
                <a:latin typeface="Arial"/>
                <a:cs typeface="Arial"/>
              </a:rPr>
              <a:t>element </a:t>
            </a:r>
            <a:r>
              <a:rPr sz="4100" spc="80" dirty="0">
                <a:latin typeface="Arial"/>
                <a:cs typeface="Arial"/>
              </a:rPr>
              <a:t>for the </a:t>
            </a:r>
            <a:r>
              <a:rPr sz="4100" spc="-70" dirty="0">
                <a:latin typeface="Arial"/>
                <a:cs typeface="Arial"/>
              </a:rPr>
              <a:t>user </a:t>
            </a:r>
            <a:r>
              <a:rPr sz="4100" spc="195" dirty="0">
                <a:latin typeface="Arial"/>
                <a:cs typeface="Arial"/>
              </a:rPr>
              <a:t>to </a:t>
            </a:r>
            <a:r>
              <a:rPr sz="4100" spc="-5" dirty="0">
                <a:latin typeface="Arial"/>
                <a:cs typeface="Arial"/>
              </a:rPr>
              <a:t>select</a:t>
            </a:r>
            <a:r>
              <a:rPr sz="4100" spc="-26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which  </a:t>
            </a:r>
            <a:r>
              <a:rPr sz="4100" spc="60" dirty="0">
                <a:latin typeface="Arial"/>
                <a:cs typeface="Arial"/>
              </a:rPr>
              <a:t>education </a:t>
            </a:r>
            <a:r>
              <a:rPr sz="4100" spc="-100" dirty="0">
                <a:latin typeface="Arial"/>
                <a:cs typeface="Arial"/>
              </a:rPr>
              <a:t>level(s) </a:t>
            </a:r>
            <a:r>
              <a:rPr sz="4100" spc="45" dirty="0">
                <a:latin typeface="Arial"/>
                <a:cs typeface="Arial"/>
              </a:rPr>
              <a:t>they </a:t>
            </a:r>
            <a:r>
              <a:rPr sz="4100" spc="25" dirty="0">
                <a:latin typeface="Arial"/>
                <a:cs typeface="Arial"/>
              </a:rPr>
              <a:t>want </a:t>
            </a:r>
            <a:r>
              <a:rPr sz="4100" spc="195" dirty="0">
                <a:latin typeface="Arial"/>
                <a:cs typeface="Arial"/>
              </a:rPr>
              <a:t>to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plot</a:t>
            </a:r>
            <a:endParaRPr sz="4100">
              <a:latin typeface="Arial"/>
              <a:cs typeface="Arial"/>
            </a:endParaRPr>
          </a:p>
          <a:p>
            <a:pPr marL="745490" marR="364490" indent="-733425">
              <a:lnSpc>
                <a:spcPts val="5610"/>
              </a:lnSpc>
              <a:spcBef>
                <a:spcPts val="30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4100" spc="30" dirty="0">
                <a:latin typeface="Arial"/>
                <a:cs typeface="Arial"/>
              </a:rPr>
              <a:t>Filter </a:t>
            </a:r>
            <a:r>
              <a:rPr sz="4100" spc="80" dirty="0">
                <a:latin typeface="Arial"/>
                <a:cs typeface="Arial"/>
              </a:rPr>
              <a:t>for </a:t>
            </a:r>
            <a:r>
              <a:rPr sz="4100" spc="-30" dirty="0">
                <a:latin typeface="Arial"/>
                <a:cs typeface="Arial"/>
              </a:rPr>
              <a:t>chosen </a:t>
            </a:r>
            <a:r>
              <a:rPr sz="4100" spc="60" dirty="0">
                <a:latin typeface="Arial"/>
                <a:cs typeface="Arial"/>
              </a:rPr>
              <a:t>education </a:t>
            </a:r>
            <a:r>
              <a:rPr sz="4100" spc="-100" dirty="0">
                <a:latin typeface="Arial"/>
                <a:cs typeface="Arial"/>
              </a:rPr>
              <a:t>level(s) </a:t>
            </a:r>
            <a:r>
              <a:rPr sz="4100" spc="35" dirty="0">
                <a:latin typeface="Arial"/>
                <a:cs typeface="Arial"/>
              </a:rPr>
              <a:t>and</a:t>
            </a:r>
            <a:r>
              <a:rPr sz="4100" spc="-15" dirty="0">
                <a:latin typeface="Arial"/>
                <a:cs typeface="Arial"/>
              </a:rPr>
              <a:t> </a:t>
            </a:r>
            <a:r>
              <a:rPr sz="4100" spc="-125" dirty="0">
                <a:latin typeface="Arial"/>
                <a:cs typeface="Arial"/>
              </a:rPr>
              <a:t>save  </a:t>
            </a:r>
            <a:r>
              <a:rPr sz="4100" spc="-220" dirty="0">
                <a:latin typeface="Arial"/>
                <a:cs typeface="Arial"/>
              </a:rPr>
              <a:t>as </a:t>
            </a:r>
            <a:r>
              <a:rPr sz="4100" spc="-145" dirty="0">
                <a:latin typeface="Arial"/>
                <a:cs typeface="Arial"/>
              </a:rPr>
              <a:t>a </a:t>
            </a:r>
            <a:r>
              <a:rPr sz="4100" spc="10" dirty="0">
                <a:latin typeface="Arial"/>
                <a:cs typeface="Arial"/>
              </a:rPr>
              <a:t>new </a:t>
            </a:r>
            <a:r>
              <a:rPr sz="4100" spc="-60" dirty="0">
                <a:latin typeface="Arial"/>
                <a:cs typeface="Arial"/>
              </a:rPr>
              <a:t>(reactive)</a:t>
            </a:r>
            <a:r>
              <a:rPr sz="4100" spc="370" dirty="0">
                <a:latin typeface="Arial"/>
                <a:cs typeface="Arial"/>
              </a:rPr>
              <a:t> </a:t>
            </a:r>
            <a:r>
              <a:rPr sz="4100" spc="-25" dirty="0">
                <a:latin typeface="Arial"/>
                <a:cs typeface="Arial"/>
              </a:rPr>
              <a:t>expression</a:t>
            </a:r>
            <a:endParaRPr sz="4100">
              <a:latin typeface="Arial"/>
              <a:cs typeface="Arial"/>
            </a:endParaRPr>
          </a:p>
          <a:p>
            <a:pPr marL="745490" indent="-733425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4100" spc="-140" dirty="0">
                <a:latin typeface="Arial"/>
                <a:cs typeface="Arial"/>
              </a:rPr>
              <a:t>Use </a:t>
            </a:r>
            <a:r>
              <a:rPr sz="4100" spc="10" dirty="0">
                <a:latin typeface="Arial"/>
                <a:cs typeface="Arial"/>
              </a:rPr>
              <a:t>new </a:t>
            </a:r>
            <a:r>
              <a:rPr sz="4100" spc="45" dirty="0">
                <a:latin typeface="Arial"/>
                <a:cs typeface="Arial"/>
              </a:rPr>
              <a:t>data </a:t>
            </a:r>
            <a:r>
              <a:rPr sz="4100" spc="10" dirty="0">
                <a:latin typeface="Arial"/>
                <a:cs typeface="Arial"/>
              </a:rPr>
              <a:t>frame </a:t>
            </a:r>
            <a:r>
              <a:rPr sz="4100" spc="-40" dirty="0">
                <a:latin typeface="Arial"/>
                <a:cs typeface="Arial"/>
              </a:rPr>
              <a:t>(which </a:t>
            </a:r>
            <a:r>
              <a:rPr sz="4100" spc="-110" dirty="0">
                <a:latin typeface="Arial"/>
                <a:cs typeface="Arial"/>
              </a:rPr>
              <a:t>is </a:t>
            </a:r>
            <a:r>
              <a:rPr sz="4100" spc="-35" dirty="0">
                <a:latin typeface="Arial"/>
                <a:cs typeface="Arial"/>
              </a:rPr>
              <a:t>reactive)</a:t>
            </a:r>
            <a:r>
              <a:rPr sz="4100" spc="23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for</a:t>
            </a:r>
            <a:endParaRPr sz="4100">
              <a:latin typeface="Arial"/>
              <a:cs typeface="Arial"/>
            </a:endParaRPr>
          </a:p>
          <a:p>
            <a:pPr marL="745490">
              <a:lnSpc>
                <a:spcPct val="100000"/>
              </a:lnSpc>
              <a:spcBef>
                <a:spcPts val="690"/>
              </a:spcBef>
            </a:pPr>
            <a:r>
              <a:rPr sz="4100" spc="155" dirty="0">
                <a:latin typeface="Arial"/>
                <a:cs typeface="Arial"/>
              </a:rPr>
              <a:t>plotting</a:t>
            </a:r>
            <a:endParaRPr sz="4100">
              <a:latin typeface="Arial"/>
              <a:cs typeface="Arial"/>
            </a:endParaRPr>
          </a:p>
          <a:p>
            <a:pPr marL="745490" marR="607060" indent="-733425">
              <a:lnSpc>
                <a:spcPts val="5610"/>
              </a:lnSpc>
              <a:spcBef>
                <a:spcPts val="295"/>
              </a:spcBef>
              <a:buAutoNum type="arabicPeriod" startAt="4"/>
              <a:tabLst>
                <a:tab pos="745490" algn="l"/>
                <a:tab pos="746125" algn="l"/>
              </a:tabLst>
            </a:pPr>
            <a:r>
              <a:rPr sz="4100" spc="-140" dirty="0">
                <a:latin typeface="Arial"/>
                <a:cs typeface="Arial"/>
              </a:rPr>
              <a:t>Use </a:t>
            </a:r>
            <a:r>
              <a:rPr sz="4100" spc="10" dirty="0">
                <a:latin typeface="Arial"/>
                <a:cs typeface="Arial"/>
              </a:rPr>
              <a:t>new </a:t>
            </a:r>
            <a:r>
              <a:rPr sz="4100" spc="45" dirty="0">
                <a:latin typeface="Arial"/>
                <a:cs typeface="Arial"/>
              </a:rPr>
              <a:t>data </a:t>
            </a:r>
            <a:r>
              <a:rPr sz="4100" spc="10" dirty="0">
                <a:latin typeface="Arial"/>
                <a:cs typeface="Arial"/>
              </a:rPr>
              <a:t>frame </a:t>
            </a:r>
            <a:r>
              <a:rPr sz="4100" spc="-40" dirty="0">
                <a:latin typeface="Arial"/>
                <a:cs typeface="Arial"/>
              </a:rPr>
              <a:t>(which </a:t>
            </a:r>
            <a:r>
              <a:rPr sz="4100" spc="-110" dirty="0">
                <a:latin typeface="Arial"/>
                <a:cs typeface="Arial"/>
              </a:rPr>
              <a:t>is </a:t>
            </a:r>
            <a:r>
              <a:rPr sz="4100" spc="-35" dirty="0">
                <a:latin typeface="Arial"/>
                <a:cs typeface="Arial"/>
              </a:rPr>
              <a:t>reactive) </a:t>
            </a:r>
            <a:r>
              <a:rPr sz="4100" spc="-50" dirty="0">
                <a:latin typeface="Arial"/>
                <a:cs typeface="Arial"/>
              </a:rPr>
              <a:t>also  </a:t>
            </a:r>
            <a:r>
              <a:rPr sz="4100" spc="80" dirty="0">
                <a:latin typeface="Arial"/>
                <a:cs typeface="Arial"/>
              </a:rPr>
              <a:t>for </a:t>
            </a:r>
            <a:r>
              <a:rPr sz="4100" spc="100" dirty="0">
                <a:latin typeface="Arial"/>
                <a:cs typeface="Arial"/>
              </a:rPr>
              <a:t>reporting </a:t>
            </a:r>
            <a:r>
              <a:rPr sz="4100" spc="60" dirty="0">
                <a:latin typeface="Arial"/>
                <a:cs typeface="Arial"/>
              </a:rPr>
              <a:t>number </a:t>
            </a:r>
            <a:r>
              <a:rPr sz="4100" spc="120" dirty="0">
                <a:latin typeface="Arial"/>
                <a:cs typeface="Arial"/>
              </a:rPr>
              <a:t>of</a:t>
            </a:r>
            <a:r>
              <a:rPr sz="4100" spc="-225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observations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203" y="4824849"/>
            <a:ext cx="14098269" cy="262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74440">
              <a:lnSpc>
                <a:spcPts val="4120"/>
              </a:lnSpc>
              <a:spcBef>
                <a:spcPts val="100"/>
              </a:spcBef>
            </a:pP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Select which education level(s) to plot  </a:t>
            </a:r>
            <a:r>
              <a:rPr sz="3300" spc="-5" dirty="0">
                <a:solidFill>
                  <a:srgbClr val="0433FF"/>
                </a:solidFill>
                <a:latin typeface="Courier New"/>
                <a:cs typeface="Courier New"/>
              </a:rPr>
              <a:t>checkboxGroupInput(</a:t>
            </a: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inputId </a:t>
            </a:r>
            <a:r>
              <a:rPr sz="3300" spc="-5" dirty="0">
                <a:latin typeface="Courier New"/>
                <a:cs typeface="Courier New"/>
              </a:rPr>
              <a:t>=</a:t>
            </a:r>
            <a:r>
              <a:rPr sz="3300" spc="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"education",</a:t>
            </a:r>
            <a:endParaRPr sz="3300">
              <a:latin typeface="Courier New"/>
              <a:cs typeface="Courier New"/>
            </a:endParaRPr>
          </a:p>
          <a:p>
            <a:pPr marL="4787265" marR="5080">
              <a:lnSpc>
                <a:spcPts val="4120"/>
              </a:lnSpc>
              <a:spcBef>
                <a:spcPts val="5"/>
              </a:spcBef>
            </a:pP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label </a:t>
            </a:r>
            <a:r>
              <a:rPr sz="3300" spc="-5" dirty="0">
                <a:latin typeface="Courier New"/>
                <a:cs typeface="Courier New"/>
              </a:rPr>
              <a:t>= "Select education level(s):”,  </a:t>
            </a: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choices </a:t>
            </a:r>
            <a:r>
              <a:rPr sz="3300" spc="-5" dirty="0">
                <a:latin typeface="Courier New"/>
                <a:cs typeface="Courier New"/>
              </a:rPr>
              <a:t>= levels(NHANES$Education),  </a:t>
            </a: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selected </a:t>
            </a:r>
            <a:r>
              <a:rPr sz="3300" spc="-5" dirty="0">
                <a:latin typeface="Courier New"/>
                <a:cs typeface="Courier New"/>
              </a:rPr>
              <a:t>= "College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Grad"</a:t>
            </a:r>
            <a:r>
              <a:rPr sz="3300" spc="-5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89" y="2228070"/>
            <a:ext cx="11300460" cy="1449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5490" marR="5080" indent="-733425">
              <a:lnSpc>
                <a:spcPct val="113999"/>
              </a:lnSpc>
              <a:spcBef>
                <a:spcPts val="90"/>
              </a:spcBef>
              <a:tabLst>
                <a:tab pos="745490" algn="l"/>
              </a:tabLst>
            </a:pPr>
            <a:r>
              <a:rPr sz="4100" b="0" spc="5" dirty="0">
                <a:latin typeface="Arial"/>
                <a:cs typeface="Arial"/>
              </a:rPr>
              <a:t>1.	</a:t>
            </a:r>
            <a:r>
              <a:rPr sz="4100" b="0" spc="190" dirty="0">
                <a:latin typeface="Arial"/>
                <a:cs typeface="Arial"/>
              </a:rPr>
              <a:t>Add </a:t>
            </a:r>
            <a:r>
              <a:rPr sz="4100" b="0" spc="-145" dirty="0">
                <a:latin typeface="Arial"/>
                <a:cs typeface="Arial"/>
              </a:rPr>
              <a:t>a </a:t>
            </a:r>
            <a:r>
              <a:rPr sz="4100" b="0" spc="-95" dirty="0">
                <a:latin typeface="Arial"/>
                <a:cs typeface="Arial"/>
              </a:rPr>
              <a:t>UI </a:t>
            </a:r>
            <a:r>
              <a:rPr sz="4100" b="0" spc="60" dirty="0">
                <a:latin typeface="Arial"/>
                <a:cs typeface="Arial"/>
              </a:rPr>
              <a:t>element </a:t>
            </a:r>
            <a:r>
              <a:rPr sz="4100" b="0" spc="80" dirty="0">
                <a:latin typeface="Arial"/>
                <a:cs typeface="Arial"/>
              </a:rPr>
              <a:t>for the </a:t>
            </a:r>
            <a:r>
              <a:rPr sz="4100" b="0" spc="-70" dirty="0">
                <a:latin typeface="Arial"/>
                <a:cs typeface="Arial"/>
              </a:rPr>
              <a:t>user </a:t>
            </a:r>
            <a:r>
              <a:rPr sz="4100" b="0" spc="195" dirty="0">
                <a:latin typeface="Arial"/>
                <a:cs typeface="Arial"/>
              </a:rPr>
              <a:t>to </a:t>
            </a:r>
            <a:r>
              <a:rPr sz="4100" b="0" spc="-5" dirty="0">
                <a:latin typeface="Arial"/>
                <a:cs typeface="Arial"/>
              </a:rPr>
              <a:t>select</a:t>
            </a:r>
            <a:r>
              <a:rPr sz="4100" b="0" spc="-260" dirty="0">
                <a:latin typeface="Arial"/>
                <a:cs typeface="Arial"/>
              </a:rPr>
              <a:t> </a:t>
            </a:r>
            <a:r>
              <a:rPr sz="4100" b="0" spc="10" dirty="0">
                <a:latin typeface="Arial"/>
                <a:cs typeface="Arial"/>
              </a:rPr>
              <a:t>which  </a:t>
            </a:r>
            <a:r>
              <a:rPr sz="4100" b="0" spc="60" dirty="0">
                <a:latin typeface="Arial"/>
                <a:cs typeface="Arial"/>
              </a:rPr>
              <a:t>education </a:t>
            </a:r>
            <a:r>
              <a:rPr sz="4100" b="0" spc="-100" dirty="0">
                <a:latin typeface="Arial"/>
                <a:cs typeface="Arial"/>
              </a:rPr>
              <a:t>level(s) </a:t>
            </a:r>
            <a:r>
              <a:rPr sz="4100" b="0" spc="45" dirty="0">
                <a:latin typeface="Arial"/>
                <a:cs typeface="Arial"/>
              </a:rPr>
              <a:t>they </a:t>
            </a:r>
            <a:r>
              <a:rPr sz="4100" b="0" spc="25" dirty="0">
                <a:latin typeface="Arial"/>
                <a:cs typeface="Arial"/>
              </a:rPr>
              <a:t>want </a:t>
            </a:r>
            <a:r>
              <a:rPr sz="4100" b="0" spc="195" dirty="0">
                <a:latin typeface="Arial"/>
                <a:cs typeface="Arial"/>
              </a:rPr>
              <a:t>to</a:t>
            </a:r>
            <a:r>
              <a:rPr sz="4100" b="0" spc="-10" dirty="0">
                <a:latin typeface="Arial"/>
                <a:cs typeface="Arial"/>
              </a:rPr>
              <a:t> </a:t>
            </a:r>
            <a:r>
              <a:rPr sz="4100" b="0" spc="175" dirty="0">
                <a:latin typeface="Arial"/>
                <a:cs typeface="Arial"/>
              </a:rPr>
              <a:t>plot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64037" y="5231673"/>
          <a:ext cx="12885416" cy="1040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595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633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21659">
                <a:tc>
                  <a:txBody>
                    <a:bodyPr/>
                    <a:lstStyle/>
                    <a:p>
                      <a:pPr marL="31750">
                        <a:lnSpc>
                          <a:spcPts val="3904"/>
                        </a:lnSpc>
                      </a:pPr>
                      <a:r>
                        <a:rPr sz="330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04"/>
                        </a:lnSpc>
                      </a:pPr>
                      <a:r>
                        <a:rPr sz="3300" spc="-5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Server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727">
                <a:tc>
                  <a:txBody>
                    <a:bodyPr/>
                    <a:lstStyle/>
                    <a:p>
                      <a:pPr marL="31750">
                        <a:lnSpc>
                          <a:spcPts val="3920"/>
                        </a:lnSpc>
                      </a:pPr>
                      <a:r>
                        <a:rPr sz="330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</a:pPr>
                      <a:r>
                        <a:rPr sz="3300" spc="-1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Create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3920"/>
                        </a:lnSpc>
                      </a:pPr>
                      <a:r>
                        <a:rPr sz="330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3920"/>
                        </a:lnSpc>
                      </a:pPr>
                      <a:r>
                        <a:rPr sz="3300" spc="-1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subset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3920"/>
                        </a:lnSpc>
                      </a:pPr>
                      <a:r>
                        <a:rPr sz="3300" spc="-1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3920"/>
                        </a:lnSpc>
                      </a:pPr>
                      <a:r>
                        <a:rPr sz="3300" spc="-1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3920"/>
                        </a:lnSpc>
                      </a:pPr>
                      <a:r>
                        <a:rPr sz="3300" spc="-1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filtering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3920"/>
                        </a:lnSpc>
                      </a:pPr>
                      <a:r>
                        <a:rPr sz="3300" spc="-1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3920"/>
                        </a:lnSpc>
                      </a:pPr>
                      <a:r>
                        <a:rPr sz="3300" spc="-1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chosen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3920"/>
                        </a:lnSpc>
                      </a:pPr>
                      <a:r>
                        <a:rPr sz="3300" spc="-10" dirty="0">
                          <a:solidFill>
                            <a:srgbClr val="929292"/>
                          </a:solidFill>
                          <a:latin typeface="Courier New"/>
                          <a:cs typeface="Courier New"/>
                        </a:rPr>
                        <a:t>educ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3612569" y="5748516"/>
            <a:ext cx="3519170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60"/>
              </a:lnSpc>
            </a:pPr>
            <a:r>
              <a:rPr sz="3300" spc="-10" dirty="0">
                <a:solidFill>
                  <a:srgbClr val="929292"/>
                </a:solidFill>
                <a:latin typeface="Courier New"/>
                <a:cs typeface="Courier New"/>
              </a:rPr>
              <a:t>ation</a:t>
            </a:r>
            <a:r>
              <a:rPr sz="3300" spc="-5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level(s)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3087" y="6238418"/>
            <a:ext cx="12341225" cy="224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5534025" indent="-502920">
              <a:lnSpc>
                <a:spcPct val="110300"/>
              </a:lnSpc>
              <a:spcBef>
                <a:spcPts val="100"/>
              </a:spcBef>
            </a:pPr>
            <a:r>
              <a:rPr sz="3300" spc="-5" dirty="0">
                <a:solidFill>
                  <a:srgbClr val="FF40FF"/>
                </a:solidFill>
                <a:latin typeface="Courier New"/>
                <a:cs typeface="Courier New"/>
              </a:rPr>
              <a:t>NHANES_subset </a:t>
            </a:r>
            <a:r>
              <a:rPr sz="3300" spc="-5" dirty="0">
                <a:latin typeface="Courier New"/>
                <a:cs typeface="Courier New"/>
              </a:rPr>
              <a:t>&lt;- </a:t>
            </a:r>
            <a:r>
              <a:rPr sz="3300" spc="-5" dirty="0">
                <a:solidFill>
                  <a:srgbClr val="FF9300"/>
                </a:solidFill>
                <a:latin typeface="Courier New"/>
                <a:cs typeface="Courier New"/>
              </a:rPr>
              <a:t>reactive({  </a:t>
            </a:r>
            <a:r>
              <a:rPr sz="3300" spc="-5" dirty="0">
                <a:latin typeface="Courier New"/>
                <a:cs typeface="Courier New"/>
              </a:rPr>
              <a:t>req(input$</a:t>
            </a: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education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  <a:p>
            <a:pPr marL="514984">
              <a:lnSpc>
                <a:spcPct val="100000"/>
              </a:lnSpc>
              <a:spcBef>
                <a:spcPts val="409"/>
              </a:spcBef>
            </a:pPr>
            <a:r>
              <a:rPr sz="3300" spc="-10" dirty="0">
                <a:latin typeface="Courier New"/>
                <a:cs typeface="Courier New"/>
              </a:rPr>
              <a:t>filter(NHANES, title_type </a:t>
            </a:r>
            <a:r>
              <a:rPr sz="3300" spc="-5" dirty="0">
                <a:latin typeface="Courier New"/>
                <a:cs typeface="Courier New"/>
              </a:rPr>
              <a:t>%in%</a:t>
            </a:r>
            <a:r>
              <a:rPr sz="3300" spc="6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input$</a:t>
            </a: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education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300" spc="-5" dirty="0">
                <a:solidFill>
                  <a:srgbClr val="FF9300"/>
                </a:solidFill>
                <a:latin typeface="Courier New"/>
                <a:cs typeface="Courier New"/>
              </a:rPr>
              <a:t>})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8489" y="2228070"/>
            <a:ext cx="12364720" cy="1449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885" marR="5080" indent="-1099820">
              <a:lnSpc>
                <a:spcPct val="113999"/>
              </a:lnSpc>
              <a:spcBef>
                <a:spcPts val="90"/>
              </a:spcBef>
              <a:tabLst>
                <a:tab pos="1111885" algn="l"/>
              </a:tabLst>
            </a:pPr>
            <a:r>
              <a:rPr sz="4100" b="0" spc="5" dirty="0">
                <a:latin typeface="Arial"/>
                <a:cs typeface="Arial"/>
              </a:rPr>
              <a:t>2.	</a:t>
            </a:r>
            <a:r>
              <a:rPr sz="4100" b="0" spc="30" dirty="0">
                <a:latin typeface="Arial"/>
                <a:cs typeface="Arial"/>
              </a:rPr>
              <a:t>Filter </a:t>
            </a:r>
            <a:r>
              <a:rPr sz="4100" b="0" spc="80" dirty="0">
                <a:latin typeface="Arial"/>
                <a:cs typeface="Arial"/>
              </a:rPr>
              <a:t>for </a:t>
            </a:r>
            <a:r>
              <a:rPr sz="4100" b="0" spc="-30" dirty="0">
                <a:latin typeface="Arial"/>
                <a:cs typeface="Arial"/>
              </a:rPr>
              <a:t>chosen </a:t>
            </a:r>
            <a:r>
              <a:rPr sz="4100" b="0" spc="60" dirty="0">
                <a:latin typeface="Arial"/>
                <a:cs typeface="Arial"/>
              </a:rPr>
              <a:t>education </a:t>
            </a:r>
            <a:r>
              <a:rPr sz="4100" b="0" spc="-100" dirty="0">
                <a:latin typeface="Arial"/>
                <a:cs typeface="Arial"/>
              </a:rPr>
              <a:t>level(s) </a:t>
            </a:r>
            <a:r>
              <a:rPr sz="4100" b="0" spc="35" dirty="0">
                <a:latin typeface="Arial"/>
                <a:cs typeface="Arial"/>
              </a:rPr>
              <a:t>and </a:t>
            </a:r>
            <a:r>
              <a:rPr sz="4100" b="0" spc="-125" dirty="0">
                <a:latin typeface="Arial"/>
                <a:cs typeface="Arial"/>
              </a:rPr>
              <a:t>save </a:t>
            </a:r>
            <a:r>
              <a:rPr sz="4100" b="0" spc="-220" dirty="0">
                <a:latin typeface="Arial"/>
                <a:cs typeface="Arial"/>
              </a:rPr>
              <a:t>as </a:t>
            </a:r>
            <a:r>
              <a:rPr sz="4100" b="0" spc="-145" dirty="0">
                <a:latin typeface="Arial"/>
                <a:cs typeface="Arial"/>
              </a:rPr>
              <a:t>a  </a:t>
            </a:r>
            <a:r>
              <a:rPr sz="4100" b="0" spc="10" dirty="0">
                <a:latin typeface="Arial"/>
                <a:cs typeface="Arial"/>
              </a:rPr>
              <a:t>new </a:t>
            </a:r>
            <a:r>
              <a:rPr sz="4100" b="0" spc="-60" dirty="0">
                <a:latin typeface="Arial"/>
                <a:cs typeface="Arial"/>
              </a:rPr>
              <a:t>(reactive)</a:t>
            </a:r>
            <a:r>
              <a:rPr sz="4100" b="0" spc="-5" dirty="0">
                <a:latin typeface="Arial"/>
                <a:cs typeface="Arial"/>
              </a:rPr>
              <a:t> </a:t>
            </a:r>
            <a:r>
              <a:rPr sz="4100" b="0" spc="-25" dirty="0">
                <a:latin typeface="Arial"/>
                <a:cs typeface="Arial"/>
              </a:rPr>
              <a:t>expression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77258" y="5188345"/>
            <a:ext cx="6276340" cy="2584450"/>
          </a:xfrm>
          <a:custGeom>
            <a:avLst/>
            <a:gdLst/>
            <a:ahLst/>
            <a:cxnLst/>
            <a:rect l="l" t="t" r="r" b="b"/>
            <a:pathLst>
              <a:path w="6276340" h="2584450">
                <a:moveTo>
                  <a:pt x="0" y="0"/>
                </a:moveTo>
                <a:lnTo>
                  <a:pt x="6276311" y="0"/>
                </a:lnTo>
                <a:lnTo>
                  <a:pt x="6276311" y="2584287"/>
                </a:lnTo>
                <a:lnTo>
                  <a:pt x="0" y="25842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77259" y="5188345"/>
            <a:ext cx="6276340" cy="2584450"/>
          </a:xfrm>
          <a:prstGeom prst="rect">
            <a:avLst/>
          </a:prstGeom>
          <a:ln w="20941">
            <a:solidFill>
              <a:srgbClr val="F9924E"/>
            </a:solidFill>
          </a:ln>
        </p:spPr>
        <p:txBody>
          <a:bodyPr vert="horz" wrap="square" lIns="0" tIns="255904" rIns="0" bIns="0" rtlCol="0">
            <a:spAutoFit/>
          </a:bodyPr>
          <a:lstStyle/>
          <a:p>
            <a:pPr marL="60325" marR="46990" algn="ctr">
              <a:lnSpc>
                <a:spcPct val="113300"/>
              </a:lnSpc>
              <a:spcBef>
                <a:spcPts val="2014"/>
              </a:spcBef>
            </a:pPr>
            <a:r>
              <a:rPr sz="3700" spc="-50" dirty="0">
                <a:solidFill>
                  <a:srgbClr val="FF9300"/>
                </a:solidFill>
                <a:latin typeface="Arial"/>
                <a:cs typeface="Arial"/>
              </a:rPr>
              <a:t>Creates </a:t>
            </a:r>
            <a:r>
              <a:rPr sz="3700" spc="-135" dirty="0">
                <a:solidFill>
                  <a:srgbClr val="FF9300"/>
                </a:solidFill>
                <a:latin typeface="Arial"/>
                <a:cs typeface="Arial"/>
              </a:rPr>
              <a:t>a </a:t>
            </a:r>
            <a:r>
              <a:rPr sz="3700" b="1" spc="-100" dirty="0">
                <a:solidFill>
                  <a:srgbClr val="FF9300"/>
                </a:solidFill>
                <a:latin typeface="Arial"/>
                <a:cs typeface="Arial"/>
              </a:rPr>
              <a:t>cached </a:t>
            </a:r>
            <a:r>
              <a:rPr sz="3700" b="1" spc="-95" dirty="0">
                <a:solidFill>
                  <a:srgbClr val="FF9300"/>
                </a:solidFill>
                <a:latin typeface="Arial"/>
                <a:cs typeface="Arial"/>
              </a:rPr>
              <a:t>expression  </a:t>
            </a:r>
            <a:r>
              <a:rPr sz="3700" spc="70" dirty="0">
                <a:solidFill>
                  <a:srgbClr val="FF9300"/>
                </a:solidFill>
                <a:latin typeface="Arial"/>
                <a:cs typeface="Arial"/>
              </a:rPr>
              <a:t>that </a:t>
            </a:r>
            <a:r>
              <a:rPr sz="3700" spc="-40" dirty="0">
                <a:solidFill>
                  <a:srgbClr val="FF9300"/>
                </a:solidFill>
                <a:latin typeface="Arial"/>
                <a:cs typeface="Arial"/>
              </a:rPr>
              <a:t>knows </a:t>
            </a:r>
            <a:r>
              <a:rPr sz="3700" spc="135" dirty="0">
                <a:solidFill>
                  <a:srgbClr val="FF9300"/>
                </a:solidFill>
                <a:latin typeface="Arial"/>
                <a:cs typeface="Arial"/>
              </a:rPr>
              <a:t>it </a:t>
            </a:r>
            <a:r>
              <a:rPr sz="3700" spc="-105" dirty="0">
                <a:solidFill>
                  <a:srgbClr val="FF9300"/>
                </a:solidFill>
                <a:latin typeface="Arial"/>
                <a:cs typeface="Arial"/>
              </a:rPr>
              <a:t>is </a:t>
            </a:r>
            <a:r>
              <a:rPr sz="3700" spc="114" dirty="0">
                <a:solidFill>
                  <a:srgbClr val="FF9300"/>
                </a:solidFill>
                <a:latin typeface="Arial"/>
                <a:cs typeface="Arial"/>
              </a:rPr>
              <a:t>out </a:t>
            </a:r>
            <a:r>
              <a:rPr sz="3700" spc="105" dirty="0">
                <a:solidFill>
                  <a:srgbClr val="FF9300"/>
                </a:solidFill>
                <a:latin typeface="Arial"/>
                <a:cs typeface="Arial"/>
              </a:rPr>
              <a:t>of </a:t>
            </a:r>
            <a:r>
              <a:rPr sz="3700" spc="70" dirty="0">
                <a:solidFill>
                  <a:srgbClr val="FF9300"/>
                </a:solidFill>
                <a:latin typeface="Arial"/>
                <a:cs typeface="Arial"/>
              </a:rPr>
              <a:t>date  </a:t>
            </a:r>
            <a:r>
              <a:rPr sz="3700" spc="5" dirty="0">
                <a:solidFill>
                  <a:srgbClr val="FF9300"/>
                </a:solidFill>
                <a:latin typeface="Arial"/>
                <a:cs typeface="Arial"/>
              </a:rPr>
              <a:t>when </a:t>
            </a:r>
            <a:r>
              <a:rPr sz="3700" spc="95" dirty="0">
                <a:solidFill>
                  <a:srgbClr val="FF9300"/>
                </a:solidFill>
                <a:latin typeface="Arial"/>
                <a:cs typeface="Arial"/>
              </a:rPr>
              <a:t>input</a:t>
            </a:r>
            <a:r>
              <a:rPr sz="3700" spc="-25" dirty="0">
                <a:solidFill>
                  <a:srgbClr val="FF9300"/>
                </a:solidFill>
                <a:latin typeface="Arial"/>
                <a:cs typeface="Arial"/>
              </a:rPr>
              <a:t> </a:t>
            </a:r>
            <a:r>
              <a:rPr sz="3700" spc="-35" dirty="0">
                <a:solidFill>
                  <a:srgbClr val="FF9300"/>
                </a:solidFill>
                <a:latin typeface="Arial"/>
                <a:cs typeface="Arial"/>
              </a:rPr>
              <a:t>changes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47639" y="5195140"/>
            <a:ext cx="5621655" cy="2578735"/>
          </a:xfrm>
          <a:custGeom>
            <a:avLst/>
            <a:gdLst/>
            <a:ahLst/>
            <a:cxnLst/>
            <a:rect l="l" t="t" r="r" b="b"/>
            <a:pathLst>
              <a:path w="5621655" h="2578734">
                <a:moveTo>
                  <a:pt x="5621598" y="0"/>
                </a:moveTo>
                <a:lnTo>
                  <a:pt x="0" y="1289281"/>
                </a:lnTo>
                <a:lnTo>
                  <a:pt x="5621598" y="2578561"/>
                </a:lnTo>
                <a:lnTo>
                  <a:pt x="5621598" y="0"/>
                </a:lnTo>
                <a:close/>
              </a:path>
            </a:pathLst>
          </a:custGeom>
          <a:solidFill>
            <a:srgbClr val="FF93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489" y="2667847"/>
            <a:ext cx="127590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11885" algn="l"/>
              </a:tabLst>
            </a:pPr>
            <a:r>
              <a:rPr sz="4100" b="0" spc="5" dirty="0">
                <a:latin typeface="Arial"/>
                <a:cs typeface="Arial"/>
              </a:rPr>
              <a:t>3.	</a:t>
            </a:r>
            <a:r>
              <a:rPr sz="4100" b="0" spc="-140" dirty="0">
                <a:latin typeface="Arial"/>
                <a:cs typeface="Arial"/>
              </a:rPr>
              <a:t>Use </a:t>
            </a:r>
            <a:r>
              <a:rPr sz="4100" b="0" spc="10" dirty="0">
                <a:latin typeface="Arial"/>
                <a:cs typeface="Arial"/>
              </a:rPr>
              <a:t>new </a:t>
            </a:r>
            <a:r>
              <a:rPr sz="4100" b="0" spc="45" dirty="0">
                <a:latin typeface="Arial"/>
                <a:cs typeface="Arial"/>
              </a:rPr>
              <a:t>data </a:t>
            </a:r>
            <a:r>
              <a:rPr sz="4100" b="0" spc="10" dirty="0">
                <a:latin typeface="Arial"/>
                <a:cs typeface="Arial"/>
              </a:rPr>
              <a:t>frame </a:t>
            </a:r>
            <a:r>
              <a:rPr sz="4100" b="0" spc="-40" dirty="0">
                <a:latin typeface="Arial"/>
                <a:cs typeface="Arial"/>
              </a:rPr>
              <a:t>(which </a:t>
            </a:r>
            <a:r>
              <a:rPr sz="4100" b="0" spc="-110" dirty="0">
                <a:latin typeface="Arial"/>
                <a:cs typeface="Arial"/>
              </a:rPr>
              <a:t>is </a:t>
            </a:r>
            <a:r>
              <a:rPr sz="4100" b="0" spc="-35" dirty="0">
                <a:latin typeface="Arial"/>
                <a:cs typeface="Arial"/>
              </a:rPr>
              <a:t>reactive) </a:t>
            </a:r>
            <a:r>
              <a:rPr sz="4100" b="0" spc="80" dirty="0">
                <a:latin typeface="Arial"/>
                <a:cs typeface="Arial"/>
              </a:rPr>
              <a:t>for</a:t>
            </a:r>
            <a:r>
              <a:rPr sz="4100" b="0" spc="280" dirty="0">
                <a:latin typeface="Arial"/>
                <a:cs typeface="Arial"/>
              </a:rPr>
              <a:t> </a:t>
            </a:r>
            <a:r>
              <a:rPr sz="4100" b="0" spc="155" dirty="0">
                <a:latin typeface="Arial"/>
                <a:cs typeface="Arial"/>
              </a:rPr>
              <a:t>plotting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5330" y="4510722"/>
            <a:ext cx="171138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Create the scatterplot object the plotOutput function is</a:t>
            </a:r>
            <a:r>
              <a:rPr sz="3300" spc="9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expecting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27888" y="5577212"/>
            <a:ext cx="5780405" cy="1050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04"/>
              </a:lnSpc>
            </a:pPr>
            <a:r>
              <a:rPr sz="3300" spc="-5" dirty="0">
                <a:latin typeface="Courier New"/>
                <a:cs typeface="Courier New"/>
              </a:rPr>
              <a:t>= input$x, y =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input$y,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3300" spc="-5" dirty="0">
                <a:latin typeface="Courier New"/>
                <a:cs typeface="Courier New"/>
              </a:rPr>
              <a:t>lor = input$z))</a:t>
            </a:r>
            <a:r>
              <a:rPr sz="3300" spc="-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+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330" y="5034266"/>
            <a:ext cx="11585575" cy="314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255904" indent="-502920">
              <a:lnSpc>
                <a:spcPts val="4120"/>
              </a:lnSpc>
              <a:spcBef>
                <a:spcPts val="100"/>
              </a:spcBef>
            </a:pPr>
            <a:r>
              <a:rPr sz="3300" spc="-5" dirty="0">
                <a:latin typeface="Courier New"/>
                <a:cs typeface="Courier New"/>
              </a:rPr>
              <a:t>output$scatterplot &lt;- renderPlot({  ggplot(data = </a:t>
            </a:r>
            <a:r>
              <a:rPr sz="3300" spc="-5" dirty="0">
                <a:solidFill>
                  <a:srgbClr val="FF40FF"/>
                </a:solidFill>
                <a:latin typeface="Courier New"/>
                <a:cs typeface="Courier New"/>
              </a:rPr>
              <a:t>NHANES_subset()</a:t>
            </a:r>
            <a:r>
              <a:rPr sz="3300" spc="-5" dirty="0">
                <a:latin typeface="Courier New"/>
                <a:cs typeface="Courier New"/>
              </a:rPr>
              <a:t>,</a:t>
            </a:r>
            <a:r>
              <a:rPr sz="3300" spc="3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aes_string(x</a:t>
            </a:r>
            <a:endParaRPr sz="3300">
              <a:latin typeface="Courier New"/>
              <a:cs typeface="Courier New"/>
            </a:endParaRPr>
          </a:p>
          <a:p>
            <a:pPr marL="11069955">
              <a:lnSpc>
                <a:spcPct val="100000"/>
              </a:lnSpc>
            </a:pPr>
            <a:r>
              <a:rPr sz="3300" spc="-5" dirty="0">
                <a:latin typeface="Courier New"/>
                <a:cs typeface="Courier New"/>
              </a:rPr>
              <a:t>co</a:t>
            </a:r>
            <a:endParaRPr sz="3300">
              <a:latin typeface="Courier New"/>
              <a:cs typeface="Courier New"/>
            </a:endParaRPr>
          </a:p>
          <a:p>
            <a:pPr marL="1017905">
              <a:lnSpc>
                <a:spcPct val="100000"/>
              </a:lnSpc>
              <a:spcBef>
                <a:spcPts val="165"/>
              </a:spcBef>
            </a:pPr>
            <a:r>
              <a:rPr sz="3300" spc="-5" dirty="0">
                <a:latin typeface="Courier New"/>
                <a:cs typeface="Courier New"/>
              </a:rPr>
              <a:t>geom_point(…)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+</a:t>
            </a:r>
            <a:endParaRPr sz="3300">
              <a:latin typeface="Courier New"/>
              <a:cs typeface="Courier New"/>
            </a:endParaRPr>
          </a:p>
          <a:p>
            <a:pPr marL="1017905">
              <a:lnSpc>
                <a:spcPct val="100000"/>
              </a:lnSpc>
              <a:spcBef>
                <a:spcPts val="160"/>
              </a:spcBef>
            </a:pPr>
            <a:r>
              <a:rPr sz="3300" spc="-5" dirty="0">
                <a:latin typeface="Courier New"/>
                <a:cs typeface="Courier New"/>
              </a:rPr>
              <a:t>…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3300" spc="-5" dirty="0">
                <a:latin typeface="Courier New"/>
                <a:cs typeface="Courier New"/>
              </a:rPr>
              <a:t>})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46805" y="4872301"/>
            <a:ext cx="6276340" cy="1948180"/>
          </a:xfrm>
          <a:custGeom>
            <a:avLst/>
            <a:gdLst/>
            <a:ahLst/>
            <a:cxnLst/>
            <a:rect l="l" t="t" r="r" b="b"/>
            <a:pathLst>
              <a:path w="6276340" h="1948179">
                <a:moveTo>
                  <a:pt x="0" y="0"/>
                </a:moveTo>
                <a:lnTo>
                  <a:pt x="6276311" y="0"/>
                </a:lnTo>
                <a:lnTo>
                  <a:pt x="6276311" y="1947589"/>
                </a:lnTo>
                <a:lnTo>
                  <a:pt x="0" y="19475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746805" y="4872301"/>
            <a:ext cx="6276340" cy="1948180"/>
          </a:xfrm>
          <a:prstGeom prst="rect">
            <a:avLst/>
          </a:prstGeom>
          <a:ln w="20941">
            <a:solidFill>
              <a:srgbClr val="FF40FF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791845" marR="729615" indent="-52705">
              <a:lnSpc>
                <a:spcPct val="113999"/>
              </a:lnSpc>
              <a:spcBef>
                <a:spcPts val="1365"/>
              </a:spcBef>
            </a:pPr>
            <a:r>
              <a:rPr sz="4100" b="1" spc="-80" dirty="0">
                <a:solidFill>
                  <a:srgbClr val="FF40FF"/>
                </a:solidFill>
                <a:latin typeface="Arial"/>
                <a:cs typeface="Arial"/>
              </a:rPr>
              <a:t>Cached </a:t>
            </a:r>
            <a:r>
              <a:rPr sz="4100" spc="5" dirty="0">
                <a:solidFill>
                  <a:srgbClr val="FF40FF"/>
                </a:solidFill>
                <a:latin typeface="Arial"/>
                <a:cs typeface="Arial"/>
              </a:rPr>
              <a:t>- </a:t>
            </a:r>
            <a:r>
              <a:rPr sz="4100" spc="45" dirty="0">
                <a:solidFill>
                  <a:srgbClr val="FF40FF"/>
                </a:solidFill>
                <a:latin typeface="Arial"/>
                <a:cs typeface="Arial"/>
              </a:rPr>
              <a:t>only</a:t>
            </a:r>
            <a:r>
              <a:rPr sz="4100" spc="30" dirty="0">
                <a:solidFill>
                  <a:srgbClr val="FF40FF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FF40FF"/>
                </a:solidFill>
                <a:latin typeface="Arial"/>
                <a:cs typeface="Arial"/>
              </a:rPr>
              <a:t>re-run  </a:t>
            </a:r>
            <a:r>
              <a:rPr sz="4100" spc="10" dirty="0">
                <a:solidFill>
                  <a:srgbClr val="FF40FF"/>
                </a:solidFill>
                <a:latin typeface="Arial"/>
                <a:cs typeface="Arial"/>
              </a:rPr>
              <a:t>when </a:t>
            </a:r>
            <a:r>
              <a:rPr sz="4100" spc="45" dirty="0">
                <a:solidFill>
                  <a:srgbClr val="FF40FF"/>
                </a:solidFill>
                <a:latin typeface="Arial"/>
                <a:cs typeface="Arial"/>
              </a:rPr>
              <a:t>inputs</a:t>
            </a:r>
            <a:r>
              <a:rPr sz="4100" spc="-60" dirty="0">
                <a:solidFill>
                  <a:srgbClr val="FF40FF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FF40FF"/>
                </a:solidFill>
                <a:latin typeface="Arial"/>
                <a:cs typeface="Arial"/>
              </a:rPr>
              <a:t>change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38808" y="4878027"/>
            <a:ext cx="3500120" cy="1943100"/>
          </a:xfrm>
          <a:custGeom>
            <a:avLst/>
            <a:gdLst/>
            <a:ahLst/>
            <a:cxnLst/>
            <a:rect l="l" t="t" r="r" b="b"/>
            <a:pathLst>
              <a:path w="3500120" h="1943100">
                <a:moveTo>
                  <a:pt x="3499986" y="0"/>
                </a:moveTo>
                <a:lnTo>
                  <a:pt x="0" y="971465"/>
                </a:lnTo>
                <a:lnTo>
                  <a:pt x="3499986" y="1942931"/>
                </a:lnTo>
                <a:lnTo>
                  <a:pt x="3499986" y="0"/>
                </a:lnTo>
                <a:close/>
              </a:path>
            </a:pathLst>
          </a:custGeom>
          <a:solidFill>
            <a:srgbClr val="FF40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489" y="2228070"/>
            <a:ext cx="11849735" cy="1449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885" marR="5080" indent="-1099820">
              <a:lnSpc>
                <a:spcPct val="113999"/>
              </a:lnSpc>
              <a:spcBef>
                <a:spcPts val="90"/>
              </a:spcBef>
              <a:tabLst>
                <a:tab pos="1111885" algn="l"/>
              </a:tabLst>
            </a:pPr>
            <a:r>
              <a:rPr sz="4100" b="0" spc="5" dirty="0">
                <a:latin typeface="Arial"/>
                <a:cs typeface="Arial"/>
              </a:rPr>
              <a:t>4.	</a:t>
            </a:r>
            <a:r>
              <a:rPr sz="4100" b="0" spc="-140" dirty="0">
                <a:latin typeface="Arial"/>
                <a:cs typeface="Arial"/>
              </a:rPr>
              <a:t>Use </a:t>
            </a:r>
            <a:r>
              <a:rPr sz="4100" b="0" spc="10" dirty="0">
                <a:latin typeface="Arial"/>
                <a:cs typeface="Arial"/>
              </a:rPr>
              <a:t>new </a:t>
            </a:r>
            <a:r>
              <a:rPr sz="4100" b="0" spc="45" dirty="0">
                <a:latin typeface="Arial"/>
                <a:cs typeface="Arial"/>
              </a:rPr>
              <a:t>data </a:t>
            </a:r>
            <a:r>
              <a:rPr sz="4100" b="0" spc="10" dirty="0">
                <a:latin typeface="Arial"/>
                <a:cs typeface="Arial"/>
              </a:rPr>
              <a:t>frame </a:t>
            </a:r>
            <a:r>
              <a:rPr sz="4100" b="0" spc="-40" dirty="0">
                <a:latin typeface="Arial"/>
                <a:cs typeface="Arial"/>
              </a:rPr>
              <a:t>(which </a:t>
            </a:r>
            <a:r>
              <a:rPr sz="4100" b="0" spc="-110" dirty="0">
                <a:latin typeface="Arial"/>
                <a:cs typeface="Arial"/>
              </a:rPr>
              <a:t>is </a:t>
            </a:r>
            <a:r>
              <a:rPr sz="4100" b="0" spc="-35" dirty="0">
                <a:latin typeface="Arial"/>
                <a:cs typeface="Arial"/>
              </a:rPr>
              <a:t>reactive) </a:t>
            </a:r>
            <a:r>
              <a:rPr sz="4100" b="0" spc="-50" dirty="0">
                <a:latin typeface="Arial"/>
                <a:cs typeface="Arial"/>
              </a:rPr>
              <a:t>also </a:t>
            </a:r>
            <a:r>
              <a:rPr sz="4100" b="0" spc="80" dirty="0">
                <a:latin typeface="Arial"/>
                <a:cs typeface="Arial"/>
              </a:rPr>
              <a:t>for  </a:t>
            </a:r>
            <a:r>
              <a:rPr sz="4100" b="0" spc="110" dirty="0">
                <a:latin typeface="Arial"/>
                <a:cs typeface="Arial"/>
              </a:rPr>
              <a:t>printing </a:t>
            </a:r>
            <a:r>
              <a:rPr sz="4100" b="0" spc="60" dirty="0">
                <a:latin typeface="Arial"/>
                <a:cs typeface="Arial"/>
              </a:rPr>
              <a:t>number </a:t>
            </a:r>
            <a:r>
              <a:rPr sz="4100" b="0" spc="120" dirty="0">
                <a:latin typeface="Arial"/>
                <a:cs typeface="Arial"/>
              </a:rPr>
              <a:t>of</a:t>
            </a:r>
            <a:r>
              <a:rPr sz="4100" b="0" spc="-160" dirty="0">
                <a:latin typeface="Arial"/>
                <a:cs typeface="Arial"/>
              </a:rPr>
              <a:t> </a:t>
            </a:r>
            <a:r>
              <a:rPr sz="4100" b="0" spc="5" dirty="0">
                <a:latin typeface="Arial"/>
                <a:cs typeface="Arial"/>
              </a:rPr>
              <a:t>observations</a:t>
            </a:r>
            <a:endParaRPr sz="4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0758" y="3637450"/>
            <a:ext cx="15782925" cy="75336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700" spc="10" dirty="0">
                <a:solidFill>
                  <a:srgbClr val="919191"/>
                </a:solidFill>
                <a:latin typeface="Courier New"/>
                <a:cs typeface="Courier New"/>
              </a:rPr>
              <a:t>#</a:t>
            </a:r>
            <a:r>
              <a:rPr sz="2700" spc="5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2700" spc="10" dirty="0">
                <a:solidFill>
                  <a:srgbClr val="919191"/>
                </a:solidFill>
                <a:latin typeface="Courier New"/>
                <a:cs typeface="Courier New"/>
              </a:rPr>
              <a:t>UI</a:t>
            </a:r>
            <a:endParaRPr sz="2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700" spc="10" dirty="0">
                <a:latin typeface="Courier New"/>
                <a:cs typeface="Courier New"/>
              </a:rPr>
              <a:t>mainPanel(</a:t>
            </a:r>
            <a:endParaRPr sz="2700">
              <a:latin typeface="Courier New"/>
              <a:cs typeface="Courier New"/>
            </a:endParaRPr>
          </a:p>
          <a:p>
            <a:pPr marL="427355">
              <a:lnSpc>
                <a:spcPct val="100000"/>
              </a:lnSpc>
              <a:spcBef>
                <a:spcPts val="385"/>
              </a:spcBef>
            </a:pPr>
            <a:r>
              <a:rPr sz="2700" spc="10" dirty="0">
                <a:latin typeface="Courier New"/>
                <a:cs typeface="Courier New"/>
              </a:rPr>
              <a:t>…</a:t>
            </a:r>
            <a:endParaRPr sz="2700">
              <a:latin typeface="Courier New"/>
              <a:cs typeface="Courier New"/>
            </a:endParaRPr>
          </a:p>
          <a:p>
            <a:pPr marL="427355" marR="9333865">
              <a:lnSpc>
                <a:spcPts val="3629"/>
              </a:lnSpc>
              <a:spcBef>
                <a:spcPts val="185"/>
              </a:spcBef>
            </a:pPr>
            <a:r>
              <a:rPr sz="2700" spc="10" dirty="0">
                <a:solidFill>
                  <a:srgbClr val="929292"/>
                </a:solidFill>
                <a:latin typeface="Courier New"/>
                <a:cs typeface="Courier New"/>
              </a:rPr>
              <a:t># </a:t>
            </a:r>
            <a:r>
              <a:rPr sz="2700" spc="5" dirty="0">
                <a:solidFill>
                  <a:srgbClr val="929292"/>
                </a:solidFill>
                <a:latin typeface="Courier New"/>
                <a:cs typeface="Courier New"/>
              </a:rPr>
              <a:t>Print number </a:t>
            </a:r>
            <a:r>
              <a:rPr sz="2700" spc="10" dirty="0">
                <a:solidFill>
                  <a:srgbClr val="929292"/>
                </a:solidFill>
                <a:latin typeface="Courier New"/>
                <a:cs typeface="Courier New"/>
              </a:rPr>
              <a:t>of </a:t>
            </a:r>
            <a:r>
              <a:rPr sz="2700" spc="5" dirty="0">
                <a:solidFill>
                  <a:srgbClr val="929292"/>
                </a:solidFill>
                <a:latin typeface="Courier New"/>
                <a:cs typeface="Courier New"/>
              </a:rPr>
              <a:t>obs </a:t>
            </a:r>
            <a:r>
              <a:rPr sz="2700" spc="10" dirty="0">
                <a:solidFill>
                  <a:srgbClr val="929292"/>
                </a:solidFill>
                <a:latin typeface="Courier New"/>
                <a:cs typeface="Courier New"/>
              </a:rPr>
              <a:t>plotted  </a:t>
            </a:r>
            <a:r>
              <a:rPr sz="2700" spc="5" dirty="0">
                <a:latin typeface="Courier New"/>
                <a:cs typeface="Courier New"/>
              </a:rPr>
              <a:t>uiOutput(outputId </a:t>
            </a:r>
            <a:r>
              <a:rPr sz="2700" spc="10" dirty="0">
                <a:latin typeface="Courier New"/>
                <a:cs typeface="Courier New"/>
              </a:rPr>
              <a:t>=</a:t>
            </a:r>
            <a:r>
              <a:rPr sz="2700" spc="5" dirty="0">
                <a:latin typeface="Courier New"/>
                <a:cs typeface="Courier New"/>
              </a:rPr>
              <a:t> </a:t>
            </a:r>
            <a:r>
              <a:rPr sz="2700" spc="10" dirty="0">
                <a:solidFill>
                  <a:srgbClr val="008F00"/>
                </a:solidFill>
                <a:latin typeface="Courier New"/>
                <a:cs typeface="Courier New"/>
              </a:rPr>
              <a:t>"n"</a:t>
            </a:r>
            <a:r>
              <a:rPr sz="2700" spc="10" dirty="0">
                <a:latin typeface="Courier New"/>
                <a:cs typeface="Courier New"/>
              </a:rPr>
              <a:t>),</a:t>
            </a:r>
            <a:endParaRPr sz="2700">
              <a:latin typeface="Courier New"/>
              <a:cs typeface="Courier New"/>
            </a:endParaRPr>
          </a:p>
          <a:p>
            <a:pPr marL="427355">
              <a:lnSpc>
                <a:spcPct val="100000"/>
              </a:lnSpc>
              <a:spcBef>
                <a:spcPts val="200"/>
              </a:spcBef>
            </a:pPr>
            <a:r>
              <a:rPr sz="2700" spc="10" dirty="0">
                <a:latin typeface="Courier New"/>
                <a:cs typeface="Courier New"/>
              </a:rPr>
              <a:t>…</a:t>
            </a:r>
            <a:endParaRPr sz="2700">
              <a:latin typeface="Courier New"/>
              <a:cs typeface="Courier New"/>
            </a:endParaRPr>
          </a:p>
          <a:p>
            <a:pPr marL="427355">
              <a:lnSpc>
                <a:spcPct val="100000"/>
              </a:lnSpc>
              <a:spcBef>
                <a:spcPts val="390"/>
              </a:spcBef>
            </a:pPr>
            <a:r>
              <a:rPr sz="2700" spc="10" dirty="0">
                <a:latin typeface="Courier New"/>
                <a:cs typeface="Courier New"/>
              </a:rPr>
              <a:t>)</a:t>
            </a:r>
            <a:endParaRPr sz="2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700" spc="10" dirty="0">
                <a:solidFill>
                  <a:srgbClr val="919191"/>
                </a:solidFill>
                <a:latin typeface="Courier New"/>
                <a:cs typeface="Courier New"/>
              </a:rPr>
              <a:t>#</a:t>
            </a:r>
            <a:r>
              <a:rPr sz="2700" spc="5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2700" spc="10" dirty="0">
                <a:solidFill>
                  <a:srgbClr val="919191"/>
                </a:solidFill>
                <a:latin typeface="Courier New"/>
                <a:cs typeface="Courier New"/>
              </a:rPr>
              <a:t>Server</a:t>
            </a:r>
            <a:endParaRPr sz="2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700" spc="5" dirty="0">
                <a:latin typeface="Courier New"/>
                <a:cs typeface="Courier New"/>
              </a:rPr>
              <a:t>output$n </a:t>
            </a:r>
            <a:r>
              <a:rPr sz="2700" spc="10" dirty="0">
                <a:latin typeface="Courier New"/>
                <a:cs typeface="Courier New"/>
              </a:rPr>
              <a:t>&lt;- renderUI({</a:t>
            </a:r>
            <a:endParaRPr sz="2700">
              <a:latin typeface="Courier New"/>
              <a:cs typeface="Courier New"/>
            </a:endParaRPr>
          </a:p>
          <a:p>
            <a:pPr marL="842010" marR="7260590" indent="-415290">
              <a:lnSpc>
                <a:spcPts val="3629"/>
              </a:lnSpc>
              <a:spcBef>
                <a:spcPts val="185"/>
              </a:spcBef>
            </a:pPr>
            <a:r>
              <a:rPr sz="2700" spc="5" dirty="0">
                <a:latin typeface="Courier New"/>
                <a:cs typeface="Courier New"/>
              </a:rPr>
              <a:t>types </a:t>
            </a:r>
            <a:r>
              <a:rPr sz="2700" spc="10" dirty="0">
                <a:latin typeface="Courier New"/>
                <a:cs typeface="Courier New"/>
              </a:rPr>
              <a:t>&lt;- </a:t>
            </a:r>
            <a:r>
              <a:rPr sz="2700" spc="10" dirty="0">
                <a:solidFill>
                  <a:srgbClr val="FF40FF"/>
                </a:solidFill>
                <a:latin typeface="Courier New"/>
                <a:cs typeface="Courier New"/>
              </a:rPr>
              <a:t>NHANES_subset()</a:t>
            </a:r>
            <a:r>
              <a:rPr sz="2700" spc="10" dirty="0">
                <a:latin typeface="Courier New"/>
                <a:cs typeface="Courier New"/>
              </a:rPr>
              <a:t>$title_type </a:t>
            </a:r>
            <a:r>
              <a:rPr sz="2700" spc="5" dirty="0">
                <a:latin typeface="Courier New"/>
                <a:cs typeface="Courier New"/>
              </a:rPr>
              <a:t>%&gt;%  factor(levels </a:t>
            </a:r>
            <a:r>
              <a:rPr sz="2700" spc="10" dirty="0">
                <a:latin typeface="Courier New"/>
                <a:cs typeface="Courier New"/>
              </a:rPr>
              <a:t>=</a:t>
            </a:r>
            <a:r>
              <a:rPr sz="2700" spc="5" dirty="0">
                <a:latin typeface="Courier New"/>
                <a:cs typeface="Courier New"/>
              </a:rPr>
              <a:t> input$selected_type)</a:t>
            </a:r>
            <a:endParaRPr sz="2700">
              <a:latin typeface="Courier New"/>
              <a:cs typeface="Courier New"/>
            </a:endParaRPr>
          </a:p>
          <a:p>
            <a:pPr marL="427355">
              <a:lnSpc>
                <a:spcPct val="100000"/>
              </a:lnSpc>
              <a:spcBef>
                <a:spcPts val="200"/>
              </a:spcBef>
            </a:pPr>
            <a:r>
              <a:rPr sz="2700" spc="5" dirty="0">
                <a:latin typeface="Courier New"/>
                <a:cs typeface="Courier New"/>
              </a:rPr>
              <a:t>counts </a:t>
            </a:r>
            <a:r>
              <a:rPr sz="2700" spc="10" dirty="0">
                <a:latin typeface="Courier New"/>
                <a:cs typeface="Courier New"/>
              </a:rPr>
              <a:t>&lt;- table(types)</a:t>
            </a:r>
            <a:endParaRPr sz="2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200">
              <a:latin typeface="Courier New"/>
              <a:cs typeface="Courier New"/>
            </a:endParaRPr>
          </a:p>
          <a:p>
            <a:pPr marL="12700" marR="5080" indent="414655">
              <a:lnSpc>
                <a:spcPct val="112000"/>
              </a:lnSpc>
            </a:pPr>
            <a:r>
              <a:rPr sz="2700" spc="5" dirty="0">
                <a:latin typeface="Courier New"/>
                <a:cs typeface="Courier New"/>
              </a:rPr>
              <a:t>HTML(paste("There are", counts, input$selected_type, “participants </a:t>
            </a:r>
            <a:r>
              <a:rPr sz="2700" spc="10" dirty="0">
                <a:latin typeface="Courier New"/>
                <a:cs typeface="Courier New"/>
              </a:rPr>
              <a:t>in </a:t>
            </a:r>
            <a:r>
              <a:rPr sz="2700" spc="5" dirty="0">
                <a:latin typeface="Courier New"/>
                <a:cs typeface="Courier New"/>
              </a:rPr>
              <a:t>this  </a:t>
            </a:r>
            <a:r>
              <a:rPr sz="2700" spc="10" dirty="0">
                <a:latin typeface="Courier New"/>
                <a:cs typeface="Courier New"/>
              </a:rPr>
              <a:t>dataset.&lt;br&gt;"))</a:t>
            </a:r>
            <a:endParaRPr sz="2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700" spc="10" dirty="0">
                <a:latin typeface="Courier New"/>
                <a:cs typeface="Courier New"/>
              </a:rPr>
              <a:t>})</a:t>
            </a:r>
            <a:endParaRPr sz="2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01512" y="6313278"/>
            <a:ext cx="34709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665" dirty="0">
                <a:latin typeface="Trebuchet MS"/>
                <a:cs typeface="Trebuchet MS"/>
              </a:rPr>
              <a:t>DEMO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3426" y="3277411"/>
            <a:ext cx="3141345" cy="2535555"/>
          </a:xfrm>
          <a:custGeom>
            <a:avLst/>
            <a:gdLst/>
            <a:ahLst/>
            <a:cxnLst/>
            <a:rect l="l" t="t" r="r" b="b"/>
            <a:pathLst>
              <a:path w="3141344" h="2535554">
                <a:moveTo>
                  <a:pt x="2022650" y="2436758"/>
                </a:moveTo>
                <a:lnTo>
                  <a:pt x="1118594" y="2436758"/>
                </a:lnTo>
                <a:lnTo>
                  <a:pt x="1118594" y="2534945"/>
                </a:lnTo>
                <a:lnTo>
                  <a:pt x="2022650" y="2534945"/>
                </a:lnTo>
                <a:lnTo>
                  <a:pt x="2022650" y="2436758"/>
                </a:lnTo>
                <a:close/>
              </a:path>
              <a:path w="3141344" h="2535554">
                <a:moveTo>
                  <a:pt x="1811306" y="2153979"/>
                </a:moveTo>
                <a:lnTo>
                  <a:pt x="1330681" y="2153979"/>
                </a:lnTo>
                <a:lnTo>
                  <a:pt x="1326011" y="2172635"/>
                </a:lnTo>
                <a:lnTo>
                  <a:pt x="1273238" y="2436758"/>
                </a:lnTo>
                <a:lnTo>
                  <a:pt x="1868005" y="2436758"/>
                </a:lnTo>
                <a:lnTo>
                  <a:pt x="1815232" y="2172635"/>
                </a:lnTo>
                <a:lnTo>
                  <a:pt x="1811306" y="2153979"/>
                </a:lnTo>
                <a:close/>
              </a:path>
              <a:path w="3141344" h="2535554">
                <a:moveTo>
                  <a:pt x="3074482" y="0"/>
                </a:moveTo>
                <a:lnTo>
                  <a:pt x="67505" y="0"/>
                </a:lnTo>
                <a:lnTo>
                  <a:pt x="41382" y="5355"/>
                </a:lnTo>
                <a:lnTo>
                  <a:pt x="19907" y="19907"/>
                </a:lnTo>
                <a:lnTo>
                  <a:pt x="5355" y="41381"/>
                </a:lnTo>
                <a:lnTo>
                  <a:pt x="0" y="67503"/>
                </a:lnTo>
                <a:lnTo>
                  <a:pt x="0" y="2086230"/>
                </a:lnTo>
                <a:lnTo>
                  <a:pt x="5355" y="2112391"/>
                </a:lnTo>
                <a:lnTo>
                  <a:pt x="19907" y="2133949"/>
                </a:lnTo>
                <a:lnTo>
                  <a:pt x="41382" y="2148585"/>
                </a:lnTo>
                <a:lnTo>
                  <a:pt x="67505" y="2153979"/>
                </a:lnTo>
                <a:lnTo>
                  <a:pt x="3073749" y="2153979"/>
                </a:lnTo>
                <a:lnTo>
                  <a:pt x="3099872" y="2148585"/>
                </a:lnTo>
                <a:lnTo>
                  <a:pt x="3121347" y="2133949"/>
                </a:lnTo>
                <a:lnTo>
                  <a:pt x="3135899" y="2112390"/>
                </a:lnTo>
                <a:lnTo>
                  <a:pt x="3141255" y="2086230"/>
                </a:lnTo>
                <a:lnTo>
                  <a:pt x="3141255" y="1787741"/>
                </a:lnTo>
                <a:lnTo>
                  <a:pt x="180664" y="1787741"/>
                </a:lnTo>
                <a:lnTo>
                  <a:pt x="180664" y="203492"/>
                </a:lnTo>
                <a:lnTo>
                  <a:pt x="3141255" y="203492"/>
                </a:lnTo>
                <a:lnTo>
                  <a:pt x="3141255" y="123470"/>
                </a:lnTo>
                <a:lnTo>
                  <a:pt x="1570988" y="123470"/>
                </a:lnTo>
                <a:lnTo>
                  <a:pt x="1559352" y="121110"/>
                </a:lnTo>
                <a:lnTo>
                  <a:pt x="1549831" y="114682"/>
                </a:lnTo>
                <a:lnTo>
                  <a:pt x="1543402" y="105161"/>
                </a:lnTo>
                <a:lnTo>
                  <a:pt x="1541042" y="93522"/>
                </a:lnTo>
                <a:lnTo>
                  <a:pt x="1543402" y="81884"/>
                </a:lnTo>
                <a:lnTo>
                  <a:pt x="1549831" y="72363"/>
                </a:lnTo>
                <a:lnTo>
                  <a:pt x="1559352" y="65935"/>
                </a:lnTo>
                <a:lnTo>
                  <a:pt x="1570988" y="63576"/>
                </a:lnTo>
                <a:lnTo>
                  <a:pt x="3140516" y="63576"/>
                </a:lnTo>
                <a:lnTo>
                  <a:pt x="3136345" y="41381"/>
                </a:lnTo>
                <a:lnTo>
                  <a:pt x="3122008" y="19907"/>
                </a:lnTo>
                <a:lnTo>
                  <a:pt x="3100601" y="5355"/>
                </a:lnTo>
                <a:lnTo>
                  <a:pt x="3074482" y="0"/>
                </a:lnTo>
                <a:close/>
              </a:path>
              <a:path w="3141344" h="2535554">
                <a:moveTo>
                  <a:pt x="3141255" y="203492"/>
                </a:moveTo>
                <a:lnTo>
                  <a:pt x="2961323" y="203492"/>
                </a:lnTo>
                <a:lnTo>
                  <a:pt x="2961323" y="1787741"/>
                </a:lnTo>
                <a:lnTo>
                  <a:pt x="3141255" y="1787741"/>
                </a:lnTo>
                <a:lnTo>
                  <a:pt x="3141255" y="203492"/>
                </a:lnTo>
                <a:close/>
              </a:path>
              <a:path w="3141344" h="2535554">
                <a:moveTo>
                  <a:pt x="3140516" y="63576"/>
                </a:moveTo>
                <a:lnTo>
                  <a:pt x="1570988" y="63576"/>
                </a:lnTo>
                <a:lnTo>
                  <a:pt x="1582631" y="65825"/>
                </a:lnTo>
                <a:lnTo>
                  <a:pt x="1592154" y="72069"/>
                </a:lnTo>
                <a:lnTo>
                  <a:pt x="1598581" y="81553"/>
                </a:lnTo>
                <a:lnTo>
                  <a:pt x="1600935" y="93522"/>
                </a:lnTo>
                <a:lnTo>
                  <a:pt x="1598576" y="105161"/>
                </a:lnTo>
                <a:lnTo>
                  <a:pt x="1592150" y="114682"/>
                </a:lnTo>
                <a:lnTo>
                  <a:pt x="1582629" y="121110"/>
                </a:lnTo>
                <a:lnTo>
                  <a:pt x="1570988" y="123470"/>
                </a:lnTo>
                <a:lnTo>
                  <a:pt x="3141255" y="123470"/>
                </a:lnTo>
                <a:lnTo>
                  <a:pt x="3141255" y="67503"/>
                </a:lnTo>
                <a:lnTo>
                  <a:pt x="3140516" y="6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3558" y="3023857"/>
            <a:ext cx="10193020" cy="305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26715" algn="l"/>
                <a:tab pos="3638550" algn="l"/>
              </a:tabLst>
            </a:pPr>
            <a:r>
              <a:rPr sz="6600" spc="80" dirty="0">
                <a:latin typeface="Arial"/>
                <a:cs typeface="Arial"/>
              </a:rPr>
              <a:t>Putting	</a:t>
            </a:r>
            <a:r>
              <a:rPr sz="6600" spc="235" dirty="0">
                <a:latin typeface="Arial"/>
                <a:cs typeface="Arial"/>
              </a:rPr>
              <a:t>it	</a:t>
            </a:r>
            <a:r>
              <a:rPr sz="6600" spc="114" dirty="0">
                <a:latin typeface="Arial"/>
                <a:cs typeface="Arial"/>
              </a:rPr>
              <a:t>altogether</a:t>
            </a:r>
            <a:endParaRPr sz="6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800">
              <a:latin typeface="Arial"/>
              <a:cs typeface="Arial"/>
            </a:endParaRPr>
          </a:p>
          <a:p>
            <a:pPr marL="64769">
              <a:lnSpc>
                <a:spcPct val="100000"/>
              </a:lnSpc>
            </a:pPr>
            <a:r>
              <a:rPr sz="5750" spc="10" dirty="0">
                <a:latin typeface="Courier New"/>
                <a:cs typeface="Courier New"/>
              </a:rPr>
              <a:t>nhanes-apps/nhanes-05.R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679" y="7065618"/>
            <a:ext cx="31559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9065" algn="l"/>
              </a:tabLst>
            </a:pPr>
            <a:r>
              <a:rPr sz="4950" spc="-5" dirty="0">
                <a:latin typeface="Arial"/>
                <a:cs typeface="Arial"/>
              </a:rPr>
              <a:t>Also	</a:t>
            </a:r>
            <a:r>
              <a:rPr sz="4950" spc="70" dirty="0">
                <a:latin typeface="Arial"/>
                <a:cs typeface="Arial"/>
              </a:rPr>
              <a:t>notice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579" y="7924231"/>
            <a:ext cx="9622155" cy="168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5525"/>
              </a:lnSpc>
              <a:tabLst>
                <a:tab pos="741680" algn="l"/>
                <a:tab pos="2603500" algn="l"/>
                <a:tab pos="3964304" algn="l"/>
                <a:tab pos="4906010" algn="l"/>
                <a:tab pos="6628130" algn="l"/>
              </a:tabLst>
            </a:pPr>
            <a:r>
              <a:rPr sz="10725" spc="7" baseline="-5827" dirty="0">
                <a:latin typeface="Arial"/>
                <a:cs typeface="Arial"/>
              </a:rPr>
              <a:t>-	</a:t>
            </a:r>
            <a:r>
              <a:rPr sz="4950" spc="-50" dirty="0">
                <a:latin typeface="Arial"/>
                <a:cs typeface="Arial"/>
              </a:rPr>
              <a:t>HTML	</a:t>
            </a:r>
            <a:r>
              <a:rPr sz="4950" spc="-5" dirty="0">
                <a:latin typeface="Arial"/>
                <a:cs typeface="Arial"/>
              </a:rPr>
              <a:t>tags	</a:t>
            </a:r>
            <a:r>
              <a:rPr sz="4950" spc="85" dirty="0">
                <a:latin typeface="Arial"/>
                <a:cs typeface="Arial"/>
              </a:rPr>
              <a:t>for	</a:t>
            </a:r>
            <a:r>
              <a:rPr sz="4950" spc="-80" dirty="0">
                <a:latin typeface="Arial"/>
                <a:cs typeface="Arial"/>
              </a:rPr>
              <a:t>visual	</a:t>
            </a:r>
            <a:r>
              <a:rPr sz="4950" spc="5" dirty="0">
                <a:latin typeface="Arial"/>
                <a:cs typeface="Arial"/>
              </a:rPr>
              <a:t>separation</a:t>
            </a:r>
            <a:endParaRPr sz="4950">
              <a:latin typeface="Arial"/>
              <a:cs typeface="Arial"/>
            </a:endParaRPr>
          </a:p>
          <a:p>
            <a:pPr marL="50800">
              <a:lnSpc>
                <a:spcPts val="7630"/>
              </a:lnSpc>
            </a:pPr>
            <a:r>
              <a:rPr sz="10725" spc="15" baseline="-6216" dirty="0">
                <a:latin typeface="Courier New"/>
                <a:cs typeface="Courier New"/>
              </a:rPr>
              <a:t>-</a:t>
            </a:r>
            <a:r>
              <a:rPr sz="10725" spc="-4740" baseline="-6216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req()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629150">
              <a:lnSpc>
                <a:spcPct val="100000"/>
              </a:lnSpc>
              <a:spcBef>
                <a:spcPts val="135"/>
              </a:spcBef>
            </a:pPr>
            <a:r>
              <a:rPr spc="525" dirty="0"/>
              <a:t>When</a:t>
            </a:r>
            <a:r>
              <a:rPr spc="-580" dirty="0"/>
              <a:t> </a:t>
            </a:r>
            <a:r>
              <a:rPr spc="80" dirty="0"/>
              <a:t>to</a:t>
            </a:r>
            <a:r>
              <a:rPr spc="-580" dirty="0"/>
              <a:t> </a:t>
            </a:r>
            <a:r>
              <a:rPr spc="380" dirty="0"/>
              <a:t>use</a:t>
            </a:r>
            <a:r>
              <a:rPr spc="-580" dirty="0"/>
              <a:t> </a:t>
            </a:r>
            <a:r>
              <a:rPr spc="105" dirty="0"/>
              <a:t>reactives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95107" y="2850542"/>
            <a:ext cx="17082135" cy="5606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4825" indent="-492759">
              <a:lnSpc>
                <a:spcPts val="5115"/>
              </a:lnSpc>
              <a:buSzPct val="146376"/>
              <a:buChar char="-"/>
              <a:tabLst>
                <a:tab pos="504190" algn="l"/>
                <a:tab pos="505459" algn="l"/>
              </a:tabLst>
            </a:pPr>
            <a:r>
              <a:rPr sz="3450" spc="-80" dirty="0">
                <a:latin typeface="Arial"/>
                <a:cs typeface="Arial"/>
              </a:rPr>
              <a:t>By </a:t>
            </a:r>
            <a:r>
              <a:rPr sz="3450" spc="10" dirty="0">
                <a:latin typeface="Arial"/>
                <a:cs typeface="Arial"/>
              </a:rPr>
              <a:t>using </a:t>
            </a:r>
            <a:r>
              <a:rPr sz="3450" spc="-114" dirty="0">
                <a:latin typeface="Arial"/>
                <a:cs typeface="Arial"/>
              </a:rPr>
              <a:t>a </a:t>
            </a:r>
            <a:r>
              <a:rPr sz="3450" spc="5" dirty="0">
                <a:latin typeface="Arial"/>
                <a:cs typeface="Arial"/>
              </a:rPr>
              <a:t>reactive </a:t>
            </a:r>
            <a:r>
              <a:rPr sz="3450" spc="-15" dirty="0">
                <a:latin typeface="Arial"/>
                <a:cs typeface="Arial"/>
              </a:rPr>
              <a:t>expression </a:t>
            </a:r>
            <a:r>
              <a:rPr sz="3450" spc="75" dirty="0">
                <a:latin typeface="Arial"/>
                <a:cs typeface="Arial"/>
              </a:rPr>
              <a:t>for the </a:t>
            </a:r>
            <a:r>
              <a:rPr sz="3450" spc="40" dirty="0">
                <a:latin typeface="Arial"/>
                <a:cs typeface="Arial"/>
              </a:rPr>
              <a:t>subsetted </a:t>
            </a:r>
            <a:r>
              <a:rPr sz="3450" spc="45" dirty="0">
                <a:latin typeface="Arial"/>
                <a:cs typeface="Arial"/>
              </a:rPr>
              <a:t>data </a:t>
            </a:r>
            <a:r>
              <a:rPr sz="3450" spc="10" dirty="0">
                <a:latin typeface="Arial"/>
                <a:cs typeface="Arial"/>
              </a:rPr>
              <a:t>frame, </a:t>
            </a:r>
            <a:r>
              <a:rPr sz="3450" spc="20" dirty="0">
                <a:latin typeface="Arial"/>
                <a:cs typeface="Arial"/>
              </a:rPr>
              <a:t>we </a:t>
            </a:r>
            <a:r>
              <a:rPr sz="3450" dirty="0">
                <a:latin typeface="Arial"/>
                <a:cs typeface="Arial"/>
              </a:rPr>
              <a:t>were </a:t>
            </a:r>
            <a:r>
              <a:rPr sz="3450" spc="45" dirty="0">
                <a:latin typeface="Arial"/>
                <a:cs typeface="Arial"/>
              </a:rPr>
              <a:t>able </a:t>
            </a:r>
            <a:r>
              <a:rPr sz="3450" spc="170" dirty="0">
                <a:latin typeface="Arial"/>
                <a:cs typeface="Arial"/>
              </a:rPr>
              <a:t>to</a:t>
            </a:r>
            <a:r>
              <a:rPr sz="3450" spc="-10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get</a:t>
            </a:r>
            <a:endParaRPr sz="3450">
              <a:latin typeface="Arial"/>
              <a:cs typeface="Arial"/>
            </a:endParaRPr>
          </a:p>
          <a:p>
            <a:pPr marL="504825">
              <a:lnSpc>
                <a:spcPct val="100000"/>
              </a:lnSpc>
              <a:spcBef>
                <a:spcPts val="240"/>
              </a:spcBef>
            </a:pPr>
            <a:r>
              <a:rPr sz="3450" spc="-65" dirty="0">
                <a:latin typeface="Arial"/>
                <a:cs typeface="Arial"/>
              </a:rPr>
              <a:t>away </a:t>
            </a:r>
            <a:r>
              <a:rPr sz="3450" spc="75" dirty="0">
                <a:latin typeface="Arial"/>
                <a:cs typeface="Arial"/>
              </a:rPr>
              <a:t>with </a:t>
            </a:r>
            <a:r>
              <a:rPr sz="3450" spc="45" dirty="0">
                <a:latin typeface="Arial"/>
                <a:cs typeface="Arial"/>
              </a:rPr>
              <a:t>subsetting </a:t>
            </a:r>
            <a:r>
              <a:rPr sz="3450" spc="30" dirty="0">
                <a:latin typeface="Arial"/>
                <a:cs typeface="Arial"/>
              </a:rPr>
              <a:t>once </a:t>
            </a:r>
            <a:r>
              <a:rPr sz="3450" spc="35" dirty="0">
                <a:latin typeface="Arial"/>
                <a:cs typeface="Arial"/>
              </a:rPr>
              <a:t>and </a:t>
            </a:r>
            <a:r>
              <a:rPr sz="3450" spc="60" dirty="0">
                <a:latin typeface="Arial"/>
                <a:cs typeface="Arial"/>
              </a:rPr>
              <a:t>then </a:t>
            </a:r>
            <a:r>
              <a:rPr sz="3450" spc="10" dirty="0">
                <a:latin typeface="Arial"/>
                <a:cs typeface="Arial"/>
              </a:rPr>
              <a:t>using </a:t>
            </a:r>
            <a:r>
              <a:rPr sz="3450" spc="75" dirty="0">
                <a:latin typeface="Arial"/>
                <a:cs typeface="Arial"/>
              </a:rPr>
              <a:t>the </a:t>
            </a:r>
            <a:r>
              <a:rPr sz="3450" dirty="0">
                <a:latin typeface="Arial"/>
                <a:cs typeface="Arial"/>
              </a:rPr>
              <a:t>result</a:t>
            </a:r>
            <a:r>
              <a:rPr sz="3450" spc="-220" dirty="0">
                <a:latin typeface="Arial"/>
                <a:cs typeface="Arial"/>
              </a:rPr>
              <a:t> </a:t>
            </a:r>
            <a:r>
              <a:rPr sz="3450" spc="50" dirty="0">
                <a:latin typeface="Arial"/>
                <a:cs typeface="Arial"/>
              </a:rPr>
              <a:t>twice</a:t>
            </a:r>
            <a:endParaRPr sz="3450">
              <a:latin typeface="Arial"/>
              <a:cs typeface="Arial"/>
            </a:endParaRPr>
          </a:p>
          <a:p>
            <a:pPr marL="504825" indent="-492759">
              <a:lnSpc>
                <a:spcPts val="5750"/>
              </a:lnSpc>
              <a:spcBef>
                <a:spcPts val="1350"/>
              </a:spcBef>
              <a:buSzPct val="146376"/>
              <a:buChar char="-"/>
              <a:tabLst>
                <a:tab pos="504190" algn="l"/>
                <a:tab pos="505459" algn="l"/>
              </a:tabLst>
            </a:pPr>
            <a:r>
              <a:rPr sz="3450" spc="-15" dirty="0">
                <a:latin typeface="Arial"/>
                <a:cs typeface="Arial"/>
              </a:rPr>
              <a:t>In </a:t>
            </a:r>
            <a:r>
              <a:rPr sz="3450" spc="25" dirty="0">
                <a:latin typeface="Arial"/>
                <a:cs typeface="Arial"/>
              </a:rPr>
              <a:t>general, </a:t>
            </a:r>
            <a:r>
              <a:rPr sz="3450" spc="5" dirty="0">
                <a:latin typeface="Arial"/>
                <a:cs typeface="Arial"/>
              </a:rPr>
              <a:t>reactive </a:t>
            </a:r>
            <a:r>
              <a:rPr sz="3450" spc="40" dirty="0">
                <a:latin typeface="Arial"/>
                <a:cs typeface="Arial"/>
              </a:rPr>
              <a:t>conductors </a:t>
            </a:r>
            <a:r>
              <a:rPr sz="3450" spc="90" dirty="0">
                <a:latin typeface="Arial"/>
                <a:cs typeface="Arial"/>
              </a:rPr>
              <a:t>let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35" dirty="0">
                <a:latin typeface="Arial"/>
                <a:cs typeface="Arial"/>
              </a:rPr>
              <a:t>you</a:t>
            </a:r>
            <a:endParaRPr sz="3450">
              <a:latin typeface="Arial"/>
              <a:cs typeface="Arial"/>
            </a:endParaRPr>
          </a:p>
          <a:p>
            <a:pPr marL="871219" lvl="1" indent="-492759">
              <a:lnSpc>
                <a:spcPts val="5485"/>
              </a:lnSpc>
              <a:buSzPct val="146376"/>
              <a:buChar char="-"/>
              <a:tabLst>
                <a:tab pos="871219" algn="l"/>
                <a:tab pos="871855" algn="l"/>
              </a:tabLst>
            </a:pPr>
            <a:r>
              <a:rPr sz="3450" spc="120" dirty="0">
                <a:latin typeface="Arial"/>
                <a:cs typeface="Arial"/>
              </a:rPr>
              <a:t>not </a:t>
            </a:r>
            <a:r>
              <a:rPr sz="3450" spc="45" dirty="0">
                <a:latin typeface="Arial"/>
                <a:cs typeface="Arial"/>
              </a:rPr>
              <a:t>repeat </a:t>
            </a:r>
            <a:r>
              <a:rPr sz="3450" spc="5" dirty="0">
                <a:latin typeface="Arial"/>
                <a:cs typeface="Arial"/>
              </a:rPr>
              <a:t>yourself </a:t>
            </a:r>
            <a:r>
              <a:rPr sz="3450" spc="-30" dirty="0">
                <a:latin typeface="Arial"/>
                <a:cs typeface="Arial"/>
              </a:rPr>
              <a:t>(i.e. </a:t>
            </a:r>
            <a:r>
              <a:rPr sz="3450" spc="50" dirty="0">
                <a:latin typeface="Arial"/>
                <a:cs typeface="Arial"/>
              </a:rPr>
              <a:t>avoid </a:t>
            </a:r>
            <a:r>
              <a:rPr sz="3450" spc="30" dirty="0">
                <a:latin typeface="Arial"/>
                <a:cs typeface="Arial"/>
              </a:rPr>
              <a:t>copy-and-paste </a:t>
            </a:r>
            <a:r>
              <a:rPr sz="3450" spc="15" dirty="0">
                <a:latin typeface="Arial"/>
                <a:cs typeface="Arial"/>
              </a:rPr>
              <a:t>code) which </a:t>
            </a:r>
            <a:r>
              <a:rPr sz="3450" spc="-90" dirty="0">
                <a:latin typeface="Arial"/>
                <a:cs typeface="Arial"/>
              </a:rPr>
              <a:t>is </a:t>
            </a:r>
            <a:r>
              <a:rPr sz="3450" spc="-114" dirty="0">
                <a:latin typeface="Arial"/>
                <a:cs typeface="Arial"/>
              </a:rPr>
              <a:t>a </a:t>
            </a:r>
            <a:r>
              <a:rPr sz="3450" spc="15" dirty="0">
                <a:latin typeface="Arial"/>
                <a:cs typeface="Arial"/>
              </a:rPr>
              <a:t>maintenance</a:t>
            </a:r>
            <a:r>
              <a:rPr sz="3450" spc="40" dirty="0">
                <a:latin typeface="Arial"/>
                <a:cs typeface="Arial"/>
              </a:rPr>
              <a:t> </a:t>
            </a:r>
            <a:r>
              <a:rPr sz="3450" spc="55" dirty="0">
                <a:latin typeface="Arial"/>
                <a:cs typeface="Arial"/>
              </a:rPr>
              <a:t>boon)</a:t>
            </a:r>
            <a:endParaRPr sz="3450">
              <a:latin typeface="Arial"/>
              <a:cs typeface="Arial"/>
            </a:endParaRPr>
          </a:p>
          <a:p>
            <a:pPr marL="871219" lvl="1" indent="-492759">
              <a:lnSpc>
                <a:spcPts val="5790"/>
              </a:lnSpc>
              <a:buSzPct val="146376"/>
              <a:buChar char="-"/>
              <a:tabLst>
                <a:tab pos="871219" algn="l"/>
                <a:tab pos="871855" algn="l"/>
              </a:tabLst>
            </a:pPr>
            <a:r>
              <a:rPr sz="3450" spc="60" dirty="0">
                <a:latin typeface="Arial"/>
                <a:cs typeface="Arial"/>
              </a:rPr>
              <a:t>decompose </a:t>
            </a:r>
            <a:r>
              <a:rPr sz="3450" spc="20" dirty="0">
                <a:latin typeface="Arial"/>
                <a:cs typeface="Arial"/>
              </a:rPr>
              <a:t>large, </a:t>
            </a:r>
            <a:r>
              <a:rPr sz="3450" spc="60" dirty="0">
                <a:latin typeface="Arial"/>
                <a:cs typeface="Arial"/>
              </a:rPr>
              <a:t>complex </a:t>
            </a:r>
            <a:r>
              <a:rPr sz="3450" spc="-5" dirty="0">
                <a:latin typeface="Arial"/>
                <a:cs typeface="Arial"/>
              </a:rPr>
              <a:t>(code-wise, </a:t>
            </a:r>
            <a:r>
              <a:rPr sz="3450" spc="120" dirty="0">
                <a:latin typeface="Arial"/>
                <a:cs typeface="Arial"/>
              </a:rPr>
              <a:t>not </a:t>
            </a:r>
            <a:r>
              <a:rPr sz="3450" spc="-45" dirty="0">
                <a:latin typeface="Arial"/>
                <a:cs typeface="Arial"/>
              </a:rPr>
              <a:t>necessarily </a:t>
            </a:r>
            <a:r>
              <a:rPr sz="3450" spc="-90" dirty="0">
                <a:latin typeface="Arial"/>
                <a:cs typeface="Arial"/>
              </a:rPr>
              <a:t>CPU-wise) </a:t>
            </a:r>
            <a:r>
              <a:rPr sz="3450" dirty="0">
                <a:latin typeface="Arial"/>
                <a:cs typeface="Arial"/>
              </a:rPr>
              <a:t>calculations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sz="3450" spc="105" dirty="0">
                <a:latin typeface="Arial"/>
                <a:cs typeface="Arial"/>
              </a:rPr>
              <a:t>into</a:t>
            </a:r>
            <a:endParaRPr sz="3450">
              <a:latin typeface="Arial"/>
              <a:cs typeface="Arial"/>
            </a:endParaRPr>
          </a:p>
          <a:p>
            <a:pPr marL="871219">
              <a:lnSpc>
                <a:spcPct val="100000"/>
              </a:lnSpc>
              <a:spcBef>
                <a:spcPts val="240"/>
              </a:spcBef>
            </a:pPr>
            <a:r>
              <a:rPr sz="3450" spc="-15" dirty="0">
                <a:latin typeface="Arial"/>
                <a:cs typeface="Arial"/>
              </a:rPr>
              <a:t>smaller </a:t>
            </a:r>
            <a:r>
              <a:rPr sz="3450" dirty="0">
                <a:latin typeface="Arial"/>
                <a:cs typeface="Arial"/>
              </a:rPr>
              <a:t>pieces </a:t>
            </a:r>
            <a:r>
              <a:rPr sz="3450" spc="170" dirty="0">
                <a:latin typeface="Arial"/>
                <a:cs typeface="Arial"/>
              </a:rPr>
              <a:t>to </a:t>
            </a:r>
            <a:r>
              <a:rPr sz="3450" spc="-15" dirty="0">
                <a:latin typeface="Arial"/>
                <a:cs typeface="Arial"/>
              </a:rPr>
              <a:t>make </a:t>
            </a:r>
            <a:r>
              <a:rPr sz="3450" spc="80" dirty="0">
                <a:latin typeface="Arial"/>
                <a:cs typeface="Arial"/>
              </a:rPr>
              <a:t>them </a:t>
            </a:r>
            <a:r>
              <a:rPr sz="3450" spc="45" dirty="0">
                <a:latin typeface="Arial"/>
                <a:cs typeface="Arial"/>
              </a:rPr>
              <a:t>more</a:t>
            </a:r>
            <a:r>
              <a:rPr sz="3450" spc="-190" dirty="0">
                <a:latin typeface="Arial"/>
                <a:cs typeface="Arial"/>
              </a:rPr>
              <a:t> </a:t>
            </a:r>
            <a:r>
              <a:rPr sz="3450" spc="35" dirty="0">
                <a:latin typeface="Arial"/>
                <a:cs typeface="Arial"/>
              </a:rPr>
              <a:t>understandable</a:t>
            </a:r>
            <a:endParaRPr sz="3450">
              <a:latin typeface="Arial"/>
              <a:cs typeface="Arial"/>
            </a:endParaRPr>
          </a:p>
          <a:p>
            <a:pPr marL="504825" marR="5080" indent="-492759">
              <a:lnSpc>
                <a:spcPct val="104000"/>
              </a:lnSpc>
              <a:spcBef>
                <a:spcPts val="1105"/>
              </a:spcBef>
              <a:buSzPct val="146376"/>
              <a:buChar char="-"/>
              <a:tabLst>
                <a:tab pos="504190" algn="l"/>
                <a:tab pos="505459" algn="l"/>
              </a:tabLst>
            </a:pPr>
            <a:r>
              <a:rPr sz="3450" spc="-60" dirty="0">
                <a:latin typeface="Arial"/>
                <a:cs typeface="Arial"/>
              </a:rPr>
              <a:t>These </a:t>
            </a:r>
            <a:r>
              <a:rPr sz="3450" spc="45" dirty="0">
                <a:latin typeface="Arial"/>
                <a:cs typeface="Arial"/>
              </a:rPr>
              <a:t>benefits </a:t>
            </a:r>
            <a:r>
              <a:rPr sz="3450" spc="-55" dirty="0">
                <a:latin typeface="Arial"/>
                <a:cs typeface="Arial"/>
              </a:rPr>
              <a:t>are </a:t>
            </a:r>
            <a:r>
              <a:rPr sz="3450" spc="-10" dirty="0">
                <a:latin typeface="Arial"/>
                <a:cs typeface="Arial"/>
              </a:rPr>
              <a:t>similar </a:t>
            </a:r>
            <a:r>
              <a:rPr sz="3450" spc="170" dirty="0">
                <a:latin typeface="Arial"/>
                <a:cs typeface="Arial"/>
              </a:rPr>
              <a:t>to </a:t>
            </a:r>
            <a:r>
              <a:rPr sz="3450" spc="30" dirty="0">
                <a:latin typeface="Arial"/>
                <a:cs typeface="Arial"/>
              </a:rPr>
              <a:t>what </a:t>
            </a:r>
            <a:r>
              <a:rPr sz="3450" spc="15" dirty="0">
                <a:latin typeface="Arial"/>
                <a:cs typeface="Arial"/>
              </a:rPr>
              <a:t>happens when </a:t>
            </a:r>
            <a:r>
              <a:rPr sz="3450" spc="35" dirty="0">
                <a:latin typeface="Arial"/>
                <a:cs typeface="Arial"/>
              </a:rPr>
              <a:t>you </a:t>
            </a:r>
            <a:r>
              <a:rPr sz="3450" spc="60" dirty="0">
                <a:latin typeface="Arial"/>
                <a:cs typeface="Arial"/>
              </a:rPr>
              <a:t>decompose </a:t>
            </a:r>
            <a:r>
              <a:rPr sz="3450" spc="-114" dirty="0">
                <a:latin typeface="Arial"/>
                <a:cs typeface="Arial"/>
              </a:rPr>
              <a:t>a </a:t>
            </a:r>
            <a:r>
              <a:rPr sz="3450" spc="25" dirty="0">
                <a:latin typeface="Arial"/>
                <a:cs typeface="Arial"/>
              </a:rPr>
              <a:t>large </a:t>
            </a:r>
            <a:r>
              <a:rPr sz="3450" spc="60" dirty="0">
                <a:latin typeface="Arial"/>
                <a:cs typeface="Arial"/>
              </a:rPr>
              <a:t>complex</a:t>
            </a:r>
            <a:r>
              <a:rPr sz="3450" spc="-50" dirty="0">
                <a:latin typeface="Arial"/>
                <a:cs typeface="Arial"/>
              </a:rPr>
              <a:t> </a:t>
            </a:r>
            <a:r>
              <a:rPr sz="3450" spc="-430" dirty="0">
                <a:latin typeface="Arial"/>
                <a:cs typeface="Arial"/>
              </a:rPr>
              <a:t>R  </a:t>
            </a:r>
            <a:r>
              <a:rPr sz="3450" spc="30" dirty="0">
                <a:latin typeface="Arial"/>
                <a:cs typeface="Arial"/>
              </a:rPr>
              <a:t>script </a:t>
            </a:r>
            <a:r>
              <a:rPr sz="3450" spc="105" dirty="0">
                <a:latin typeface="Arial"/>
                <a:cs typeface="Arial"/>
              </a:rPr>
              <a:t>into </a:t>
            </a:r>
            <a:r>
              <a:rPr sz="3450" spc="-114" dirty="0">
                <a:latin typeface="Arial"/>
                <a:cs typeface="Arial"/>
              </a:rPr>
              <a:t>a </a:t>
            </a:r>
            <a:r>
              <a:rPr sz="3450" spc="-65" dirty="0">
                <a:latin typeface="Arial"/>
                <a:cs typeface="Arial"/>
              </a:rPr>
              <a:t>series </a:t>
            </a:r>
            <a:r>
              <a:rPr sz="3450" spc="105" dirty="0">
                <a:latin typeface="Arial"/>
                <a:cs typeface="Arial"/>
              </a:rPr>
              <a:t>of </a:t>
            </a:r>
            <a:r>
              <a:rPr sz="3450" spc="-25" dirty="0">
                <a:latin typeface="Arial"/>
                <a:cs typeface="Arial"/>
              </a:rPr>
              <a:t>small </a:t>
            </a:r>
            <a:r>
              <a:rPr sz="3450" spc="25" dirty="0">
                <a:latin typeface="Arial"/>
                <a:cs typeface="Arial"/>
              </a:rPr>
              <a:t>functions </a:t>
            </a:r>
            <a:r>
              <a:rPr sz="3450" spc="75" dirty="0">
                <a:latin typeface="Arial"/>
                <a:cs typeface="Arial"/>
              </a:rPr>
              <a:t>that </a:t>
            </a:r>
            <a:r>
              <a:rPr sz="3450" spc="110" dirty="0">
                <a:latin typeface="Arial"/>
                <a:cs typeface="Arial"/>
              </a:rPr>
              <a:t>build </a:t>
            </a:r>
            <a:r>
              <a:rPr sz="3450" spc="80" dirty="0">
                <a:latin typeface="Arial"/>
                <a:cs typeface="Arial"/>
              </a:rPr>
              <a:t>on </a:t>
            </a:r>
            <a:r>
              <a:rPr sz="3450" spc="-35" dirty="0">
                <a:latin typeface="Arial"/>
                <a:cs typeface="Arial"/>
              </a:rPr>
              <a:t>each</a:t>
            </a:r>
            <a:r>
              <a:rPr sz="3450" spc="-260" dirty="0">
                <a:latin typeface="Arial"/>
                <a:cs typeface="Arial"/>
              </a:rPr>
              <a:t> </a:t>
            </a:r>
            <a:r>
              <a:rPr sz="3450" spc="75" dirty="0">
                <a:latin typeface="Arial"/>
                <a:cs typeface="Arial"/>
              </a:rPr>
              <a:t>other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4463" y="2255683"/>
            <a:ext cx="2569845" cy="6308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200" b="1" spc="1985" dirty="0">
                <a:latin typeface="Trebuchet MS"/>
                <a:cs typeface="Trebuchet MS"/>
              </a:rPr>
              <a:t>?</a:t>
            </a:r>
            <a:endParaRPr sz="4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1315" y="133891"/>
            <a:ext cx="14518640" cy="2601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  <a:tabLst>
                <a:tab pos="1943735" algn="l"/>
                <a:tab pos="2642870" algn="l"/>
                <a:tab pos="3280410" algn="l"/>
                <a:tab pos="3620135" algn="l"/>
                <a:tab pos="4361815" algn="l"/>
                <a:tab pos="5132705" algn="l"/>
                <a:tab pos="5571490" algn="l"/>
                <a:tab pos="5888355" algn="l"/>
                <a:tab pos="7178675" algn="l"/>
                <a:tab pos="8528685" algn="l"/>
                <a:tab pos="9025890" algn="l"/>
                <a:tab pos="9886950" algn="l"/>
                <a:tab pos="10968990" algn="l"/>
                <a:tab pos="11379835" algn="l"/>
                <a:tab pos="12435205" algn="l"/>
                <a:tab pos="13567410" algn="l"/>
                <a:tab pos="14086840" algn="l"/>
              </a:tabLst>
            </a:pPr>
            <a:r>
              <a:rPr sz="4950" b="0" spc="-30" dirty="0">
                <a:latin typeface="Arial"/>
                <a:cs typeface="Arial"/>
              </a:rPr>
              <a:t>Suppose	</a:t>
            </a:r>
            <a:r>
              <a:rPr sz="4950" b="0" spc="-5" dirty="0">
                <a:latin typeface="Arial"/>
                <a:cs typeface="Arial"/>
              </a:rPr>
              <a:t>we	</a:t>
            </a:r>
            <a:r>
              <a:rPr sz="4950" b="0" spc="15" dirty="0">
                <a:latin typeface="Arial"/>
                <a:cs typeface="Arial"/>
              </a:rPr>
              <a:t>want	</a:t>
            </a:r>
            <a:r>
              <a:rPr sz="4950" b="0" spc="220" dirty="0">
                <a:latin typeface="Arial"/>
                <a:cs typeface="Arial"/>
              </a:rPr>
              <a:t>to	</a:t>
            </a:r>
            <a:r>
              <a:rPr sz="4950" b="0" spc="200" dirty="0">
                <a:latin typeface="Arial"/>
                <a:cs typeface="Arial"/>
              </a:rPr>
              <a:t>plot	</a:t>
            </a:r>
            <a:r>
              <a:rPr sz="4950" b="0" spc="40" dirty="0">
                <a:latin typeface="Arial"/>
                <a:cs typeface="Arial"/>
              </a:rPr>
              <a:t>only	</a:t>
            </a:r>
            <a:r>
              <a:rPr sz="4950" b="0" spc="-190" dirty="0">
                <a:latin typeface="Arial"/>
                <a:cs typeface="Arial"/>
              </a:rPr>
              <a:t>a	</a:t>
            </a:r>
            <a:r>
              <a:rPr sz="4950" b="0" spc="55" dirty="0">
                <a:latin typeface="Arial"/>
                <a:cs typeface="Arial"/>
              </a:rPr>
              <a:t>random	</a:t>
            </a:r>
            <a:r>
              <a:rPr sz="4950" b="0" spc="-20" dirty="0">
                <a:latin typeface="Arial"/>
                <a:cs typeface="Arial"/>
              </a:rPr>
              <a:t>sample	</a:t>
            </a:r>
            <a:r>
              <a:rPr sz="4950" b="0" spc="130" dirty="0">
                <a:latin typeface="Arial"/>
                <a:cs typeface="Arial"/>
              </a:rPr>
              <a:t>of  </a:t>
            </a:r>
            <a:r>
              <a:rPr sz="4950" b="0" spc="30" dirty="0">
                <a:latin typeface="Arial"/>
                <a:cs typeface="Arial"/>
              </a:rPr>
              <a:t>participants,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-1325" dirty="0">
                <a:latin typeface="Arial"/>
                <a:cs typeface="Arial"/>
              </a:rPr>
              <a:t> </a:t>
            </a:r>
            <a:r>
              <a:rPr sz="4950" b="0" spc="130" dirty="0">
                <a:latin typeface="Arial"/>
                <a:cs typeface="Arial"/>
              </a:rPr>
              <a:t>of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-165" dirty="0">
                <a:latin typeface="Arial"/>
                <a:cs typeface="Arial"/>
              </a:rPr>
              <a:t>size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110" dirty="0">
                <a:latin typeface="Arial"/>
                <a:cs typeface="Arial"/>
              </a:rPr>
              <a:t>dete</a:t>
            </a:r>
            <a:r>
              <a:rPr sz="4950" b="0" spc="160" dirty="0">
                <a:latin typeface="Arial"/>
                <a:cs typeface="Arial"/>
              </a:rPr>
              <a:t>r</a:t>
            </a:r>
            <a:r>
              <a:rPr sz="4950" b="0" spc="85" dirty="0">
                <a:latin typeface="Arial"/>
                <a:cs typeface="Arial"/>
              </a:rPr>
              <a:t>mined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85" dirty="0">
                <a:latin typeface="Arial"/>
                <a:cs typeface="Arial"/>
              </a:rPr>
              <a:t>by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85" dirty="0">
                <a:latin typeface="Arial"/>
                <a:cs typeface="Arial"/>
              </a:rPr>
              <a:t>the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-125" dirty="0">
                <a:latin typeface="Arial"/>
                <a:cs typeface="Arial"/>
              </a:rPr>
              <a:t>use</a:t>
            </a:r>
            <a:r>
              <a:rPr sz="4950" b="0" spc="-470" dirty="0">
                <a:latin typeface="Arial"/>
                <a:cs typeface="Arial"/>
              </a:rPr>
              <a:t>r</a:t>
            </a:r>
            <a:r>
              <a:rPr sz="4950" b="0" spc="-5" dirty="0">
                <a:latin typeface="Arial"/>
                <a:cs typeface="Arial"/>
              </a:rPr>
              <a:t>.	</a:t>
            </a:r>
            <a:r>
              <a:rPr sz="4950" b="0" spc="15" dirty="0">
                <a:latin typeface="Arial"/>
                <a:cs typeface="Arial"/>
              </a:rPr>
              <a:t>What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-125" dirty="0">
                <a:latin typeface="Arial"/>
                <a:cs typeface="Arial"/>
              </a:rPr>
              <a:t>is  </a:t>
            </a:r>
            <a:r>
              <a:rPr sz="4950" b="0" spc="65" dirty="0">
                <a:latin typeface="Arial"/>
                <a:cs typeface="Arial"/>
              </a:rPr>
              <a:t>wrong	</a:t>
            </a:r>
            <a:r>
              <a:rPr sz="4950" b="0" spc="85" dirty="0">
                <a:latin typeface="Arial"/>
                <a:cs typeface="Arial"/>
              </a:rPr>
              <a:t>with	the	</a:t>
            </a:r>
            <a:r>
              <a:rPr sz="4950" b="0" spc="60" dirty="0">
                <a:latin typeface="Arial"/>
                <a:cs typeface="Arial"/>
              </a:rPr>
              <a:t>following?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373" y="3243745"/>
            <a:ext cx="14098269" cy="2098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</a:t>
            </a:r>
            <a:r>
              <a:rPr sz="3300" spc="-1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Server</a:t>
            </a:r>
            <a:endParaRPr sz="3300">
              <a:latin typeface="Courier New"/>
              <a:cs typeface="Courier New"/>
            </a:endParaRPr>
          </a:p>
          <a:p>
            <a:pPr marL="12700" marR="1010919">
              <a:lnSpc>
                <a:spcPct val="104099"/>
              </a:lnSpc>
            </a:pP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Create a new data frame that is a sample of n_samp  </a:t>
            </a:r>
            <a:r>
              <a:rPr sz="330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observations from</a:t>
            </a:r>
            <a:r>
              <a:rPr sz="3300" spc="-1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NHANES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3300" spc="-5" dirty="0">
                <a:latin typeface="Courier New"/>
                <a:cs typeface="Courier New"/>
              </a:rPr>
              <a:t>NHANES_sample &lt;- sample_n(NHANES_sample(),</a:t>
            </a:r>
            <a:r>
              <a:rPr sz="3300" spc="7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input$n_samp)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373" y="5861467"/>
            <a:ext cx="11334115" cy="366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69235">
              <a:lnSpc>
                <a:spcPts val="4120"/>
              </a:lnSpc>
              <a:spcBef>
                <a:spcPts val="100"/>
              </a:spcBef>
            </a:pP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Plot the sampled participants  </a:t>
            </a:r>
            <a:r>
              <a:rPr sz="3300" spc="-5" dirty="0">
                <a:latin typeface="Courier New"/>
                <a:cs typeface="Courier New"/>
              </a:rPr>
              <a:t>output$scatterplot &lt;-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renderPlot({</a:t>
            </a:r>
            <a:endParaRPr sz="3300">
              <a:latin typeface="Courier New"/>
              <a:cs typeface="Courier New"/>
            </a:endParaRPr>
          </a:p>
          <a:p>
            <a:pPr marL="514984">
              <a:lnSpc>
                <a:spcPct val="100000"/>
              </a:lnSpc>
            </a:pPr>
            <a:r>
              <a:rPr sz="3300" spc="-5" dirty="0">
                <a:latin typeface="Courier New"/>
                <a:cs typeface="Courier New"/>
              </a:rPr>
              <a:t>ggplot(data =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NHANES_sample,</a:t>
            </a:r>
            <a:endParaRPr sz="3300">
              <a:latin typeface="Courier New"/>
              <a:cs typeface="Courier New"/>
            </a:endParaRPr>
          </a:p>
          <a:p>
            <a:pPr marL="2273935">
              <a:lnSpc>
                <a:spcPct val="100000"/>
              </a:lnSpc>
              <a:spcBef>
                <a:spcPts val="165"/>
              </a:spcBef>
            </a:pPr>
            <a:r>
              <a:rPr sz="3300" spc="-5" dirty="0">
                <a:latin typeface="Courier New"/>
                <a:cs typeface="Courier New"/>
              </a:rPr>
              <a:t>aes_string(x = input$x, y =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input$y,</a:t>
            </a:r>
            <a:endParaRPr sz="3300">
              <a:latin typeface="Courier New"/>
              <a:cs typeface="Courier New"/>
            </a:endParaRPr>
          </a:p>
          <a:p>
            <a:pPr marL="5038725">
              <a:lnSpc>
                <a:spcPct val="100000"/>
              </a:lnSpc>
              <a:spcBef>
                <a:spcPts val="160"/>
              </a:spcBef>
            </a:pPr>
            <a:r>
              <a:rPr sz="3300" spc="-5" dirty="0">
                <a:latin typeface="Courier New"/>
                <a:cs typeface="Courier New"/>
              </a:rPr>
              <a:t>color = input$z))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+</a:t>
            </a:r>
            <a:endParaRPr sz="3300">
              <a:latin typeface="Courier New"/>
              <a:cs typeface="Courier New"/>
            </a:endParaRPr>
          </a:p>
          <a:p>
            <a:pPr marL="1017905">
              <a:lnSpc>
                <a:spcPct val="100000"/>
              </a:lnSpc>
              <a:spcBef>
                <a:spcPts val="165"/>
              </a:spcBef>
            </a:pPr>
            <a:r>
              <a:rPr sz="3300" spc="-5" dirty="0">
                <a:latin typeface="Courier New"/>
                <a:cs typeface="Courier New"/>
              </a:rPr>
              <a:t>geom_point(…)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3300" spc="-5" dirty="0">
                <a:latin typeface="Courier New"/>
                <a:cs typeface="Courier New"/>
              </a:rPr>
              <a:t>})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732A-1E03-0C48-9A6A-DC01F636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28" y="851595"/>
            <a:ext cx="17114842" cy="923330"/>
          </a:xfrm>
        </p:spPr>
        <p:txBody>
          <a:bodyPr/>
          <a:lstStyle/>
          <a:p>
            <a:r>
              <a:rPr lang="en-US" sz="6000" dirty="0"/>
              <a:t>What Is A Good Graph: A Counter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DC030-1395-9E45-B66D-2B245552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759075"/>
            <a:ext cx="18288000" cy="69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11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5987" y="6313278"/>
            <a:ext cx="598678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730" dirty="0">
                <a:latin typeface="Trebuchet MS"/>
                <a:cs typeface="Trebuchet MS"/>
              </a:rPr>
              <a:t>SO</a:t>
            </a:r>
            <a:r>
              <a:rPr sz="9200" b="1" spc="-105" dirty="0">
                <a:latin typeface="Trebuchet MS"/>
                <a:cs typeface="Trebuchet MS"/>
              </a:rPr>
              <a:t>L</a:t>
            </a:r>
            <a:r>
              <a:rPr sz="9200" b="1" spc="455" dirty="0">
                <a:latin typeface="Trebuchet MS"/>
                <a:cs typeface="Trebuchet MS"/>
              </a:rPr>
              <a:t>UTION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10767" y="3278180"/>
            <a:ext cx="2667000" cy="2533650"/>
          </a:xfrm>
          <a:custGeom>
            <a:avLst/>
            <a:gdLst/>
            <a:ahLst/>
            <a:cxnLst/>
            <a:rect l="l" t="t" r="r" b="b"/>
            <a:pathLst>
              <a:path w="2667000" h="2533650">
                <a:moveTo>
                  <a:pt x="967492" y="2424439"/>
                </a:moveTo>
                <a:lnTo>
                  <a:pt x="681231" y="2424439"/>
                </a:lnTo>
                <a:lnTo>
                  <a:pt x="691928" y="2424613"/>
                </a:lnTo>
                <a:lnTo>
                  <a:pt x="702808" y="2430687"/>
                </a:lnTo>
                <a:lnTo>
                  <a:pt x="728254" y="2453253"/>
                </a:lnTo>
                <a:lnTo>
                  <a:pt x="741267" y="2465330"/>
                </a:lnTo>
                <a:lnTo>
                  <a:pt x="769658" y="2491834"/>
                </a:lnTo>
                <a:lnTo>
                  <a:pt x="786771" y="2507134"/>
                </a:lnTo>
                <a:lnTo>
                  <a:pt x="802263" y="2519297"/>
                </a:lnTo>
                <a:lnTo>
                  <a:pt x="816712" y="2527966"/>
                </a:lnTo>
                <a:lnTo>
                  <a:pt x="830696" y="2532783"/>
                </a:lnTo>
                <a:lnTo>
                  <a:pt x="844793" y="2533392"/>
                </a:lnTo>
                <a:lnTo>
                  <a:pt x="859581" y="2529435"/>
                </a:lnTo>
                <a:lnTo>
                  <a:pt x="893542" y="2506394"/>
                </a:lnTo>
                <a:lnTo>
                  <a:pt x="937205" y="2460802"/>
                </a:lnTo>
                <a:lnTo>
                  <a:pt x="964119" y="2428656"/>
                </a:lnTo>
                <a:lnTo>
                  <a:pt x="967492" y="2424439"/>
                </a:lnTo>
                <a:close/>
              </a:path>
              <a:path w="2667000" h="2533650">
                <a:moveTo>
                  <a:pt x="294779" y="1226322"/>
                </a:moveTo>
                <a:lnTo>
                  <a:pt x="276654" y="1226498"/>
                </a:lnTo>
                <a:lnTo>
                  <a:pt x="235989" y="1236083"/>
                </a:lnTo>
                <a:lnTo>
                  <a:pt x="212342" y="1240885"/>
                </a:lnTo>
                <a:lnTo>
                  <a:pt x="187374" y="1248101"/>
                </a:lnTo>
                <a:lnTo>
                  <a:pt x="162018" y="1260452"/>
                </a:lnTo>
                <a:lnTo>
                  <a:pt x="157655" y="1272124"/>
                </a:lnTo>
                <a:lnTo>
                  <a:pt x="159656" y="1286021"/>
                </a:lnTo>
                <a:lnTo>
                  <a:pt x="164246" y="1301330"/>
                </a:lnTo>
                <a:lnTo>
                  <a:pt x="167652" y="1317240"/>
                </a:lnTo>
                <a:lnTo>
                  <a:pt x="153472" y="1332392"/>
                </a:lnTo>
                <a:lnTo>
                  <a:pt x="116055" y="1342607"/>
                </a:lnTo>
                <a:lnTo>
                  <a:pt x="68836" y="1354173"/>
                </a:lnTo>
                <a:lnTo>
                  <a:pt x="25248" y="1373378"/>
                </a:lnTo>
                <a:lnTo>
                  <a:pt x="21929" y="1382844"/>
                </a:lnTo>
                <a:lnTo>
                  <a:pt x="25225" y="1396766"/>
                </a:lnTo>
                <a:lnTo>
                  <a:pt x="29290" y="1410753"/>
                </a:lnTo>
                <a:lnTo>
                  <a:pt x="28274" y="1420414"/>
                </a:lnTo>
                <a:lnTo>
                  <a:pt x="13587" y="1433913"/>
                </a:lnTo>
                <a:lnTo>
                  <a:pt x="3607" y="1442338"/>
                </a:lnTo>
                <a:lnTo>
                  <a:pt x="0" y="1451776"/>
                </a:lnTo>
                <a:lnTo>
                  <a:pt x="23848" y="1514275"/>
                </a:lnTo>
                <a:lnTo>
                  <a:pt x="44258" y="1559504"/>
                </a:lnTo>
                <a:lnTo>
                  <a:pt x="65561" y="1604105"/>
                </a:lnTo>
                <a:lnTo>
                  <a:pt x="87653" y="1648180"/>
                </a:lnTo>
                <a:lnTo>
                  <a:pt x="110431" y="1691831"/>
                </a:lnTo>
                <a:lnTo>
                  <a:pt x="133794" y="1735162"/>
                </a:lnTo>
                <a:lnTo>
                  <a:pt x="157639" y="1778275"/>
                </a:lnTo>
                <a:lnTo>
                  <a:pt x="181862" y="1821273"/>
                </a:lnTo>
                <a:lnTo>
                  <a:pt x="255781" y="1950601"/>
                </a:lnTo>
                <a:lnTo>
                  <a:pt x="280495" y="1994164"/>
                </a:lnTo>
                <a:lnTo>
                  <a:pt x="305074" y="2038126"/>
                </a:lnTo>
                <a:lnTo>
                  <a:pt x="329417" y="2082588"/>
                </a:lnTo>
                <a:lnTo>
                  <a:pt x="353421" y="2127653"/>
                </a:lnTo>
                <a:lnTo>
                  <a:pt x="376983" y="2173425"/>
                </a:lnTo>
                <a:lnTo>
                  <a:pt x="400001" y="2220005"/>
                </a:lnTo>
                <a:lnTo>
                  <a:pt x="436497" y="2291669"/>
                </a:lnTo>
                <a:lnTo>
                  <a:pt x="469379" y="2348679"/>
                </a:lnTo>
                <a:lnTo>
                  <a:pt x="498920" y="2392504"/>
                </a:lnTo>
                <a:lnTo>
                  <a:pt x="525392" y="2424613"/>
                </a:lnTo>
                <a:lnTo>
                  <a:pt x="570218" y="2459557"/>
                </a:lnTo>
                <a:lnTo>
                  <a:pt x="589116" y="2465330"/>
                </a:lnTo>
                <a:lnTo>
                  <a:pt x="606035" y="2465262"/>
                </a:lnTo>
                <a:lnTo>
                  <a:pt x="621283" y="2460802"/>
                </a:lnTo>
                <a:lnTo>
                  <a:pt x="635024" y="2453477"/>
                </a:lnTo>
                <a:lnTo>
                  <a:pt x="647638" y="2444698"/>
                </a:lnTo>
                <a:lnTo>
                  <a:pt x="659363" y="2435952"/>
                </a:lnTo>
                <a:lnTo>
                  <a:pt x="670470" y="2428710"/>
                </a:lnTo>
                <a:lnTo>
                  <a:pt x="681231" y="2424439"/>
                </a:lnTo>
                <a:lnTo>
                  <a:pt x="967492" y="2424439"/>
                </a:lnTo>
                <a:lnTo>
                  <a:pt x="995193" y="2389800"/>
                </a:lnTo>
                <a:lnTo>
                  <a:pt x="1031005" y="2343877"/>
                </a:lnTo>
                <a:lnTo>
                  <a:pt x="1172647" y="2160133"/>
                </a:lnTo>
                <a:lnTo>
                  <a:pt x="1233190" y="2082368"/>
                </a:lnTo>
                <a:lnTo>
                  <a:pt x="1264124" y="2039905"/>
                </a:lnTo>
                <a:lnTo>
                  <a:pt x="1304526" y="1986038"/>
                </a:lnTo>
                <a:lnTo>
                  <a:pt x="1353420" y="1921985"/>
                </a:lnTo>
                <a:lnTo>
                  <a:pt x="1440554" y="1809466"/>
                </a:lnTo>
                <a:lnTo>
                  <a:pt x="1460175" y="1784338"/>
                </a:lnTo>
                <a:lnTo>
                  <a:pt x="756995" y="1784338"/>
                </a:lnTo>
                <a:lnTo>
                  <a:pt x="724800" y="1746335"/>
                </a:lnTo>
                <a:lnTo>
                  <a:pt x="683831" y="1694013"/>
                </a:lnTo>
                <a:lnTo>
                  <a:pt x="654314" y="1654796"/>
                </a:lnTo>
                <a:lnTo>
                  <a:pt x="626230" y="1616641"/>
                </a:lnTo>
                <a:lnTo>
                  <a:pt x="544650" y="1504442"/>
                </a:lnTo>
                <a:lnTo>
                  <a:pt x="516371" y="1466432"/>
                </a:lnTo>
                <a:lnTo>
                  <a:pt x="486561" y="1427432"/>
                </a:lnTo>
                <a:lnTo>
                  <a:pt x="454627" y="1387034"/>
                </a:lnTo>
                <a:lnTo>
                  <a:pt x="423892" y="1350688"/>
                </a:lnTo>
                <a:lnTo>
                  <a:pt x="391883" y="1315305"/>
                </a:lnTo>
                <a:lnTo>
                  <a:pt x="359438" y="1280240"/>
                </a:lnTo>
                <a:lnTo>
                  <a:pt x="327396" y="1244845"/>
                </a:lnTo>
                <a:lnTo>
                  <a:pt x="311710" y="1231940"/>
                </a:lnTo>
                <a:lnTo>
                  <a:pt x="294779" y="1226322"/>
                </a:lnTo>
                <a:close/>
              </a:path>
              <a:path w="2667000" h="2533650">
                <a:moveTo>
                  <a:pt x="2399117" y="0"/>
                </a:moveTo>
                <a:lnTo>
                  <a:pt x="2365771" y="20837"/>
                </a:lnTo>
                <a:lnTo>
                  <a:pt x="2329422" y="51831"/>
                </a:lnTo>
                <a:lnTo>
                  <a:pt x="2282965" y="95135"/>
                </a:lnTo>
                <a:lnTo>
                  <a:pt x="2227417" y="149575"/>
                </a:lnTo>
                <a:lnTo>
                  <a:pt x="2196553" y="180603"/>
                </a:lnTo>
                <a:lnTo>
                  <a:pt x="2163798" y="213974"/>
                </a:lnTo>
                <a:lnTo>
                  <a:pt x="2129279" y="249541"/>
                </a:lnTo>
                <a:lnTo>
                  <a:pt x="2055458" y="326676"/>
                </a:lnTo>
                <a:lnTo>
                  <a:pt x="1976110" y="410833"/>
                </a:lnTo>
                <a:lnTo>
                  <a:pt x="1848948" y="547662"/>
                </a:lnTo>
                <a:lnTo>
                  <a:pt x="1669547" y="743707"/>
                </a:lnTo>
                <a:lnTo>
                  <a:pt x="1440914" y="997407"/>
                </a:lnTo>
                <a:lnTo>
                  <a:pt x="1181116" y="1290286"/>
                </a:lnTo>
                <a:lnTo>
                  <a:pt x="995409" y="1503169"/>
                </a:lnTo>
                <a:lnTo>
                  <a:pt x="904545" y="1609065"/>
                </a:lnTo>
                <a:lnTo>
                  <a:pt x="854656" y="1668116"/>
                </a:lnTo>
                <a:lnTo>
                  <a:pt x="814504" y="1716559"/>
                </a:lnTo>
                <a:lnTo>
                  <a:pt x="798397" y="1736435"/>
                </a:lnTo>
                <a:lnTo>
                  <a:pt x="788881" y="1747879"/>
                </a:lnTo>
                <a:lnTo>
                  <a:pt x="778894" y="1759416"/>
                </a:lnTo>
                <a:lnTo>
                  <a:pt x="756995" y="1784338"/>
                </a:lnTo>
                <a:lnTo>
                  <a:pt x="1460175" y="1784338"/>
                </a:lnTo>
                <a:lnTo>
                  <a:pt x="1652407" y="1540300"/>
                </a:lnTo>
                <a:lnTo>
                  <a:pt x="1933337" y="1188809"/>
                </a:lnTo>
                <a:lnTo>
                  <a:pt x="2172978" y="892974"/>
                </a:lnTo>
                <a:lnTo>
                  <a:pt x="2318335" y="715776"/>
                </a:lnTo>
                <a:lnTo>
                  <a:pt x="2414246" y="600309"/>
                </a:lnTo>
                <a:lnTo>
                  <a:pt x="2470118" y="533912"/>
                </a:lnTo>
                <a:lnTo>
                  <a:pt x="2495268" y="504345"/>
                </a:lnTo>
                <a:lnTo>
                  <a:pt x="2539385" y="453231"/>
                </a:lnTo>
                <a:lnTo>
                  <a:pt x="2593549" y="392463"/>
                </a:lnTo>
                <a:lnTo>
                  <a:pt x="2611643" y="370496"/>
                </a:lnTo>
                <a:lnTo>
                  <a:pt x="2628154" y="347219"/>
                </a:lnTo>
                <a:lnTo>
                  <a:pt x="2642508" y="321924"/>
                </a:lnTo>
                <a:lnTo>
                  <a:pt x="2661267" y="282299"/>
                </a:lnTo>
                <a:lnTo>
                  <a:pt x="2666421" y="256909"/>
                </a:lnTo>
                <a:lnTo>
                  <a:pt x="2656258" y="233898"/>
                </a:lnTo>
                <a:lnTo>
                  <a:pt x="2629064" y="201410"/>
                </a:lnTo>
                <a:lnTo>
                  <a:pt x="2584737" y="178470"/>
                </a:lnTo>
                <a:lnTo>
                  <a:pt x="2566427" y="178218"/>
                </a:lnTo>
                <a:lnTo>
                  <a:pt x="2533717" y="174428"/>
                </a:lnTo>
                <a:lnTo>
                  <a:pt x="2510901" y="160365"/>
                </a:lnTo>
                <a:lnTo>
                  <a:pt x="2498453" y="137292"/>
                </a:lnTo>
                <a:lnTo>
                  <a:pt x="2496848" y="106474"/>
                </a:lnTo>
                <a:lnTo>
                  <a:pt x="2497020" y="98454"/>
                </a:lnTo>
                <a:lnTo>
                  <a:pt x="2495779" y="90114"/>
                </a:lnTo>
                <a:lnTo>
                  <a:pt x="2472092" y="58404"/>
                </a:lnTo>
                <a:lnTo>
                  <a:pt x="2423210" y="15564"/>
                </a:lnTo>
                <a:lnTo>
                  <a:pt x="2404076" y="482"/>
                </a:lnTo>
                <a:lnTo>
                  <a:pt x="2399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0373" y="982034"/>
            <a:ext cx="20358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0" spc="-5" dirty="0">
                <a:solidFill>
                  <a:srgbClr val="929292"/>
                </a:solidFill>
                <a:latin typeface="Courier New"/>
                <a:cs typeface="Courier New"/>
              </a:rPr>
              <a:t>#</a:t>
            </a:r>
            <a:r>
              <a:rPr sz="3300" b="0" spc="-8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3300" b="0" spc="-5" dirty="0">
                <a:solidFill>
                  <a:srgbClr val="929292"/>
                </a:solidFill>
                <a:latin typeface="Courier New"/>
                <a:cs typeface="Courier New"/>
              </a:rPr>
              <a:t>Server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373" y="1505578"/>
            <a:ext cx="13595985" cy="314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7365">
              <a:lnSpc>
                <a:spcPts val="4120"/>
              </a:lnSpc>
              <a:spcBef>
                <a:spcPts val="100"/>
              </a:spcBef>
            </a:pP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Create a new data frame that is a sample of n_samp  </a:t>
            </a:r>
            <a:r>
              <a:rPr sz="330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observations from</a:t>
            </a:r>
            <a:r>
              <a:rPr sz="3300" spc="-1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NHANES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300" spc="-5" dirty="0">
                <a:latin typeface="Courier New"/>
                <a:cs typeface="Courier New"/>
              </a:rPr>
              <a:t>NHANES_sample &lt;-</a:t>
            </a:r>
            <a:r>
              <a:rPr sz="3300" spc="-1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FF9300"/>
                </a:solidFill>
                <a:latin typeface="Courier New"/>
                <a:cs typeface="Courier New"/>
              </a:rPr>
              <a:t>reactive({</a:t>
            </a:r>
            <a:endParaRPr sz="3300">
              <a:latin typeface="Courier New"/>
              <a:cs typeface="Courier New"/>
            </a:endParaRPr>
          </a:p>
          <a:p>
            <a:pPr marL="514984" marR="5080">
              <a:lnSpc>
                <a:spcPct val="104099"/>
              </a:lnSpc>
              <a:tabLst>
                <a:tab pos="6043295" algn="l"/>
              </a:tabLst>
            </a:pPr>
            <a:r>
              <a:rPr sz="3300" spc="-5" dirty="0">
                <a:solidFill>
                  <a:srgbClr val="0096FF"/>
                </a:solidFill>
                <a:latin typeface="Courier New"/>
                <a:cs typeface="Courier New"/>
              </a:rPr>
              <a:t>req(input$n_samp)	</a:t>
            </a: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ensure availability of value  </a:t>
            </a:r>
            <a:r>
              <a:rPr sz="3300" spc="-5" dirty="0">
                <a:latin typeface="Courier New"/>
                <a:cs typeface="Courier New"/>
              </a:rPr>
              <a:t>sample_n(NHANES_sample(), input$n_samp)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3300" spc="-5" dirty="0">
                <a:solidFill>
                  <a:srgbClr val="FF9300"/>
                </a:solidFill>
                <a:latin typeface="Courier New"/>
                <a:cs typeface="Courier New"/>
              </a:rPr>
              <a:t>})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0373" y="5170388"/>
            <a:ext cx="856996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4120"/>
              </a:lnSpc>
              <a:spcBef>
                <a:spcPts val="100"/>
              </a:spcBef>
            </a:pPr>
            <a:r>
              <a:rPr sz="3300" spc="-5" dirty="0">
                <a:solidFill>
                  <a:srgbClr val="929292"/>
                </a:solidFill>
                <a:latin typeface="Courier New"/>
                <a:cs typeface="Courier New"/>
              </a:rPr>
              <a:t># Plot the sampled participants  </a:t>
            </a:r>
            <a:r>
              <a:rPr sz="3300" spc="-5" dirty="0">
                <a:latin typeface="Courier New"/>
                <a:cs typeface="Courier New"/>
              </a:rPr>
              <a:t>output$scatterplot &lt;-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renderPlot({</a:t>
            </a:r>
            <a:endParaRPr sz="3300">
              <a:latin typeface="Courier New"/>
              <a:cs typeface="Courier New"/>
            </a:endParaRPr>
          </a:p>
          <a:p>
            <a:pPr marL="2273935" marR="507365" indent="-1759585">
              <a:lnSpc>
                <a:spcPts val="4120"/>
              </a:lnSpc>
              <a:spcBef>
                <a:spcPts val="5"/>
              </a:spcBef>
            </a:pPr>
            <a:r>
              <a:rPr sz="3300" spc="-5" dirty="0">
                <a:latin typeface="Courier New"/>
                <a:cs typeface="Courier New"/>
              </a:rPr>
              <a:t>ggplot(data = NHANES_sample</a:t>
            </a:r>
            <a:r>
              <a:rPr sz="3300" spc="-5" dirty="0">
                <a:solidFill>
                  <a:srgbClr val="FF9300"/>
                </a:solidFill>
                <a:latin typeface="Courier New"/>
                <a:cs typeface="Courier New"/>
              </a:rPr>
              <a:t>()</a:t>
            </a:r>
            <a:r>
              <a:rPr sz="3300" spc="-5" dirty="0">
                <a:latin typeface="Courier New"/>
                <a:cs typeface="Courier New"/>
              </a:rPr>
              <a:t>,  aes_string(x =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input$x,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6398" y="7264565"/>
            <a:ext cx="30410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y =</a:t>
            </a:r>
            <a:r>
              <a:rPr sz="3300" spc="-7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input$y,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373" y="7788109"/>
            <a:ext cx="9826625" cy="1575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38725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color = input$z))</a:t>
            </a:r>
            <a:r>
              <a:rPr sz="3300" spc="-5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+</a:t>
            </a:r>
            <a:endParaRPr sz="3300">
              <a:latin typeface="Courier New"/>
              <a:cs typeface="Courier New"/>
            </a:endParaRPr>
          </a:p>
          <a:p>
            <a:pPr marL="1017905">
              <a:lnSpc>
                <a:spcPct val="100000"/>
              </a:lnSpc>
              <a:spcBef>
                <a:spcPts val="165"/>
              </a:spcBef>
            </a:pPr>
            <a:r>
              <a:rPr sz="3300" spc="-5" dirty="0">
                <a:latin typeface="Courier New"/>
                <a:cs typeface="Courier New"/>
              </a:rPr>
              <a:t>geom_point(…)</a:t>
            </a: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3300" spc="-5" dirty="0">
                <a:latin typeface="Courier New"/>
                <a:cs typeface="Courier New"/>
              </a:rPr>
              <a:t>})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8213" y="4883540"/>
            <a:ext cx="964438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10" dirty="0"/>
              <a:t>Render</a:t>
            </a:r>
            <a:r>
              <a:rPr spc="-835" dirty="0"/>
              <a:t> </a:t>
            </a:r>
            <a:r>
              <a:rPr spc="175" dirty="0"/>
              <a:t>functions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4786" y="851595"/>
            <a:ext cx="964438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10" dirty="0"/>
              <a:t>Render</a:t>
            </a:r>
            <a:r>
              <a:rPr spc="-835" dirty="0"/>
              <a:t> </a:t>
            </a:r>
            <a:r>
              <a:rPr spc="17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7007" y="3515988"/>
            <a:ext cx="16920210" cy="39395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9875" algn="ctr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render*({ [code_chunk]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})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6650">
              <a:latin typeface="Courier New"/>
              <a:cs typeface="Courier New"/>
            </a:endParaRPr>
          </a:p>
          <a:p>
            <a:pPr marL="563245" indent="-513080">
              <a:lnSpc>
                <a:spcPct val="100000"/>
              </a:lnSpc>
              <a:buSzPct val="145833"/>
              <a:buChar char="-"/>
              <a:tabLst>
                <a:tab pos="563245" algn="l"/>
                <a:tab pos="563880" algn="l"/>
              </a:tabLst>
            </a:pPr>
            <a:r>
              <a:rPr sz="3600" dirty="0">
                <a:latin typeface="Arial"/>
                <a:cs typeface="Arial"/>
              </a:rPr>
              <a:t>Provide </a:t>
            </a:r>
            <a:r>
              <a:rPr sz="3600" spc="-120" dirty="0">
                <a:latin typeface="Arial"/>
                <a:cs typeface="Arial"/>
              </a:rPr>
              <a:t>a </a:t>
            </a:r>
            <a:r>
              <a:rPr sz="3600" spc="80" dirty="0">
                <a:latin typeface="Arial"/>
                <a:cs typeface="Arial"/>
              </a:rPr>
              <a:t>code </a:t>
            </a:r>
            <a:r>
              <a:rPr sz="3600" spc="-15" dirty="0">
                <a:latin typeface="Arial"/>
                <a:cs typeface="Arial"/>
              </a:rPr>
              <a:t>chunk </a:t>
            </a:r>
            <a:r>
              <a:rPr sz="3600" spc="75" dirty="0">
                <a:latin typeface="Arial"/>
                <a:cs typeface="Arial"/>
              </a:rPr>
              <a:t>that </a:t>
            </a:r>
            <a:r>
              <a:rPr sz="3600" spc="-5" dirty="0">
                <a:latin typeface="Arial"/>
                <a:cs typeface="Arial"/>
              </a:rPr>
              <a:t>describes </a:t>
            </a:r>
            <a:r>
              <a:rPr sz="3600" spc="60" dirty="0">
                <a:latin typeface="Arial"/>
                <a:cs typeface="Arial"/>
              </a:rPr>
              <a:t>how </a:t>
            </a:r>
            <a:r>
              <a:rPr sz="3600" spc="-55" dirty="0">
                <a:latin typeface="Arial"/>
                <a:cs typeface="Arial"/>
              </a:rPr>
              <a:t>an </a:t>
            </a:r>
            <a:r>
              <a:rPr sz="3600" spc="130" dirty="0">
                <a:latin typeface="Arial"/>
                <a:cs typeface="Arial"/>
              </a:rPr>
              <a:t>output </a:t>
            </a:r>
            <a:r>
              <a:rPr sz="3600" spc="30" dirty="0">
                <a:latin typeface="Arial"/>
                <a:cs typeface="Arial"/>
              </a:rPr>
              <a:t>should </a:t>
            </a:r>
            <a:r>
              <a:rPr sz="3600" spc="110" dirty="0">
                <a:latin typeface="Arial"/>
                <a:cs typeface="Arial"/>
              </a:rPr>
              <a:t>be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spc="105" dirty="0">
                <a:latin typeface="Arial"/>
                <a:cs typeface="Arial"/>
              </a:rPr>
              <a:t>populated</a:t>
            </a:r>
            <a:endParaRPr sz="3600">
              <a:latin typeface="Arial"/>
              <a:cs typeface="Arial"/>
            </a:endParaRPr>
          </a:p>
          <a:p>
            <a:pPr marL="563245" marR="43180" indent="-513080">
              <a:lnSpc>
                <a:spcPct val="104700"/>
              </a:lnSpc>
              <a:spcBef>
                <a:spcPts val="825"/>
              </a:spcBef>
              <a:buSzPct val="145833"/>
              <a:buChar char="-"/>
              <a:tabLst>
                <a:tab pos="563245" algn="l"/>
                <a:tab pos="563880" algn="l"/>
              </a:tabLst>
            </a:pPr>
            <a:r>
              <a:rPr sz="3600" spc="-30" dirty="0">
                <a:latin typeface="Arial"/>
                <a:cs typeface="Arial"/>
              </a:rPr>
              <a:t>The </a:t>
            </a:r>
            <a:r>
              <a:rPr sz="3600" spc="130" dirty="0">
                <a:latin typeface="Arial"/>
                <a:cs typeface="Arial"/>
              </a:rPr>
              <a:t>output </a:t>
            </a:r>
            <a:r>
              <a:rPr sz="3600" spc="55" dirty="0">
                <a:latin typeface="Arial"/>
                <a:cs typeface="Arial"/>
              </a:rPr>
              <a:t>will </a:t>
            </a:r>
            <a:r>
              <a:rPr sz="3600" spc="90" dirty="0">
                <a:latin typeface="Arial"/>
                <a:cs typeface="Arial"/>
              </a:rPr>
              <a:t>update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-25" dirty="0">
                <a:latin typeface="Arial"/>
                <a:cs typeface="Arial"/>
              </a:rPr>
              <a:t>response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-25" dirty="0">
                <a:latin typeface="Arial"/>
                <a:cs typeface="Arial"/>
              </a:rPr>
              <a:t>changes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-55" dirty="0">
                <a:latin typeface="Arial"/>
                <a:cs typeface="Arial"/>
              </a:rPr>
              <a:t>any </a:t>
            </a:r>
            <a:r>
              <a:rPr sz="3600" dirty="0">
                <a:latin typeface="Arial"/>
                <a:cs typeface="Arial"/>
              </a:rPr>
              <a:t>reactive </a:t>
            </a:r>
            <a:r>
              <a:rPr sz="3600" spc="-55" dirty="0">
                <a:latin typeface="Arial"/>
                <a:cs typeface="Arial"/>
              </a:rPr>
              <a:t>values </a:t>
            </a:r>
            <a:r>
              <a:rPr sz="3600" spc="75" dirty="0">
                <a:latin typeface="Arial"/>
                <a:cs typeface="Arial"/>
              </a:rPr>
              <a:t>or</a:t>
            </a:r>
            <a:r>
              <a:rPr sz="3600" spc="-2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reactive  </a:t>
            </a:r>
            <a:r>
              <a:rPr sz="3600" spc="-40" dirty="0">
                <a:latin typeface="Arial"/>
                <a:cs typeface="Arial"/>
              </a:rPr>
              <a:t>expressions </a:t>
            </a:r>
            <a:r>
              <a:rPr sz="3600" spc="75" dirty="0">
                <a:latin typeface="Arial"/>
                <a:cs typeface="Arial"/>
              </a:rPr>
              <a:t>that </a:t>
            </a:r>
            <a:r>
              <a:rPr sz="3600" spc="-60" dirty="0">
                <a:latin typeface="Arial"/>
                <a:cs typeface="Arial"/>
              </a:rPr>
              <a:t>are </a:t>
            </a:r>
            <a:r>
              <a:rPr sz="3600" spc="-5" dirty="0">
                <a:latin typeface="Arial"/>
                <a:cs typeface="Arial"/>
              </a:rPr>
              <a:t>used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80" dirty="0">
                <a:latin typeface="Arial"/>
                <a:cs typeface="Arial"/>
              </a:rPr>
              <a:t>code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-15" dirty="0">
                <a:latin typeface="Arial"/>
                <a:cs typeface="Arial"/>
              </a:rPr>
              <a:t>chunk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8145" y="1128045"/>
            <a:ext cx="15638568" cy="9012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558519">
              <a:lnSpc>
                <a:spcPct val="100000"/>
              </a:lnSpc>
              <a:spcBef>
                <a:spcPts val="135"/>
              </a:spcBef>
            </a:pPr>
            <a:r>
              <a:rPr spc="380" dirty="0"/>
              <a:t>R</a:t>
            </a:r>
            <a:r>
              <a:rPr spc="405" dirty="0"/>
              <a:t>ecap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9707" y="3453163"/>
            <a:ext cx="15513050" cy="5342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55185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render*({ [code_chunk]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})</a:t>
            </a:r>
            <a:endParaRPr sz="4100">
              <a:latin typeface="Courier New"/>
              <a:cs typeface="Courier New"/>
            </a:endParaRPr>
          </a:p>
          <a:p>
            <a:pPr marL="550545" indent="-513080">
              <a:lnSpc>
                <a:spcPct val="100000"/>
              </a:lnSpc>
              <a:spcBef>
                <a:spcPts val="3740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-70" dirty="0">
                <a:latin typeface="Arial"/>
                <a:cs typeface="Arial"/>
              </a:rPr>
              <a:t>These </a:t>
            </a:r>
            <a:r>
              <a:rPr sz="3600" spc="25" dirty="0">
                <a:latin typeface="Arial"/>
                <a:cs typeface="Arial"/>
              </a:rPr>
              <a:t>functions </a:t>
            </a:r>
            <a:r>
              <a:rPr sz="3600" spc="-20" dirty="0">
                <a:latin typeface="Arial"/>
                <a:cs typeface="Arial"/>
              </a:rPr>
              <a:t>make </a:t>
            </a:r>
            <a:r>
              <a:rPr sz="3600" spc="45" dirty="0">
                <a:latin typeface="Arial"/>
                <a:cs typeface="Arial"/>
              </a:rPr>
              <a:t>objects </a:t>
            </a:r>
            <a:r>
              <a:rPr sz="3600" spc="175" dirty="0">
                <a:latin typeface="Arial"/>
                <a:cs typeface="Arial"/>
              </a:rPr>
              <a:t>to</a:t>
            </a:r>
            <a:r>
              <a:rPr sz="3600" spc="40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display</a:t>
            </a:r>
            <a:endParaRPr sz="3600">
              <a:latin typeface="Arial"/>
              <a:cs typeface="Arial"/>
            </a:endParaRPr>
          </a:p>
          <a:p>
            <a:pPr marL="550545" indent="-513080">
              <a:lnSpc>
                <a:spcPct val="100000"/>
              </a:lnSpc>
              <a:spcBef>
                <a:spcPts val="1125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-95" dirty="0">
                <a:latin typeface="Arial"/>
                <a:cs typeface="Arial"/>
              </a:rPr>
              <a:t>Results </a:t>
            </a:r>
            <a:r>
              <a:rPr sz="3600" spc="30" dirty="0">
                <a:latin typeface="Arial"/>
                <a:cs typeface="Arial"/>
              </a:rPr>
              <a:t>should </a:t>
            </a:r>
            <a:r>
              <a:rPr sz="3600" spc="-80" dirty="0">
                <a:latin typeface="Arial"/>
                <a:cs typeface="Arial"/>
              </a:rPr>
              <a:t>always </a:t>
            </a:r>
            <a:r>
              <a:rPr sz="3600" spc="110" dirty="0">
                <a:latin typeface="Arial"/>
                <a:cs typeface="Arial"/>
              </a:rPr>
              <a:t>be </a:t>
            </a:r>
            <a:r>
              <a:rPr sz="3600" spc="-40" dirty="0">
                <a:latin typeface="Arial"/>
                <a:cs typeface="Arial"/>
              </a:rPr>
              <a:t>saved </a:t>
            </a:r>
            <a:r>
              <a:rPr sz="3600" spc="175" dirty="0">
                <a:latin typeface="Arial"/>
                <a:cs typeface="Arial"/>
              </a:rPr>
              <a:t>to</a:t>
            </a:r>
            <a:r>
              <a:rPr sz="3600" spc="100" dirty="0">
                <a:latin typeface="Arial"/>
                <a:cs typeface="Arial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output$</a:t>
            </a:r>
            <a:endParaRPr sz="3600">
              <a:latin typeface="Courier New"/>
              <a:cs typeface="Courier New"/>
            </a:endParaRPr>
          </a:p>
          <a:p>
            <a:pPr marL="550545" indent="-51308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-35" dirty="0">
                <a:latin typeface="Arial"/>
                <a:cs typeface="Arial"/>
              </a:rPr>
              <a:t>They </a:t>
            </a:r>
            <a:r>
              <a:rPr sz="3600" spc="-20" dirty="0">
                <a:latin typeface="Arial"/>
                <a:cs typeface="Arial"/>
              </a:rPr>
              <a:t>make </a:t>
            </a:r>
            <a:r>
              <a:rPr sz="3600" spc="-55" dirty="0">
                <a:latin typeface="Arial"/>
                <a:cs typeface="Arial"/>
              </a:rPr>
              <a:t>an </a:t>
            </a:r>
            <a:r>
              <a:rPr sz="3600" spc="10" dirty="0">
                <a:latin typeface="Arial"/>
                <a:cs typeface="Arial"/>
              </a:rPr>
              <a:t>observer </a:t>
            </a:r>
            <a:r>
              <a:rPr sz="3600" spc="100" dirty="0">
                <a:latin typeface="Arial"/>
                <a:cs typeface="Arial"/>
              </a:rPr>
              <a:t>object </a:t>
            </a:r>
            <a:r>
              <a:rPr sz="3600" spc="75" dirty="0">
                <a:latin typeface="Arial"/>
                <a:cs typeface="Arial"/>
              </a:rPr>
              <a:t>that </a:t>
            </a:r>
            <a:r>
              <a:rPr sz="3600" spc="-120" dirty="0">
                <a:latin typeface="Arial"/>
                <a:cs typeface="Arial"/>
              </a:rPr>
              <a:t>has a </a:t>
            </a:r>
            <a:r>
              <a:rPr sz="3600" spc="65" dirty="0">
                <a:latin typeface="Arial"/>
                <a:cs typeface="Arial"/>
              </a:rPr>
              <a:t>block </a:t>
            </a:r>
            <a:r>
              <a:rPr sz="3600" spc="110" dirty="0">
                <a:latin typeface="Arial"/>
                <a:cs typeface="Arial"/>
              </a:rPr>
              <a:t>of </a:t>
            </a:r>
            <a:r>
              <a:rPr sz="3600" spc="80" dirty="0">
                <a:latin typeface="Arial"/>
                <a:cs typeface="Arial"/>
              </a:rPr>
              <a:t>code </a:t>
            </a:r>
            <a:r>
              <a:rPr sz="3600" spc="-15" dirty="0">
                <a:latin typeface="Arial"/>
                <a:cs typeface="Arial"/>
              </a:rPr>
              <a:t>associated </a:t>
            </a:r>
            <a:r>
              <a:rPr sz="3600" spc="75" dirty="0">
                <a:latin typeface="Arial"/>
                <a:cs typeface="Arial"/>
              </a:rPr>
              <a:t>with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135" dirty="0">
                <a:latin typeface="Arial"/>
                <a:cs typeface="Arial"/>
              </a:rPr>
              <a:t>it</a:t>
            </a:r>
            <a:endParaRPr sz="3600">
              <a:latin typeface="Arial"/>
              <a:cs typeface="Arial"/>
            </a:endParaRPr>
          </a:p>
          <a:p>
            <a:pPr marL="550545" marR="85725" indent="-513080">
              <a:lnSpc>
                <a:spcPct val="104700"/>
              </a:lnSpc>
              <a:spcBef>
                <a:spcPts val="819"/>
              </a:spcBef>
              <a:buSzPct val="145833"/>
              <a:buChar char="-"/>
              <a:tabLst>
                <a:tab pos="550545" algn="l"/>
                <a:tab pos="551180" algn="l"/>
              </a:tabLst>
            </a:pPr>
            <a:r>
              <a:rPr sz="3600" spc="-30" dirty="0">
                <a:latin typeface="Arial"/>
                <a:cs typeface="Arial"/>
              </a:rPr>
              <a:t>The </a:t>
            </a:r>
            <a:r>
              <a:rPr sz="3600" spc="100" dirty="0">
                <a:latin typeface="Arial"/>
                <a:cs typeface="Arial"/>
              </a:rPr>
              <a:t>object </a:t>
            </a:r>
            <a:r>
              <a:rPr sz="3600" spc="55" dirty="0">
                <a:latin typeface="Arial"/>
                <a:cs typeface="Arial"/>
              </a:rPr>
              <a:t>will </a:t>
            </a:r>
            <a:r>
              <a:rPr sz="3600" spc="-5" dirty="0">
                <a:latin typeface="Arial"/>
                <a:cs typeface="Arial"/>
              </a:rPr>
              <a:t>rerun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40" dirty="0">
                <a:latin typeface="Arial"/>
                <a:cs typeface="Arial"/>
              </a:rPr>
              <a:t>entire </a:t>
            </a:r>
            <a:r>
              <a:rPr sz="3600" spc="80" dirty="0">
                <a:latin typeface="Arial"/>
                <a:cs typeface="Arial"/>
              </a:rPr>
              <a:t>code </a:t>
            </a:r>
            <a:r>
              <a:rPr sz="3600" spc="65" dirty="0">
                <a:latin typeface="Arial"/>
                <a:cs typeface="Arial"/>
              </a:rPr>
              <a:t>block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90" dirty="0">
                <a:latin typeface="Arial"/>
                <a:cs typeface="Arial"/>
              </a:rPr>
              <a:t>update </a:t>
            </a:r>
            <a:r>
              <a:rPr sz="3600" spc="30" dirty="0">
                <a:latin typeface="Arial"/>
                <a:cs typeface="Arial"/>
              </a:rPr>
              <a:t>itself </a:t>
            </a:r>
            <a:r>
              <a:rPr sz="3600" spc="5" dirty="0">
                <a:latin typeface="Arial"/>
                <a:cs typeface="Arial"/>
              </a:rPr>
              <a:t>whenever </a:t>
            </a:r>
            <a:r>
              <a:rPr sz="3600" spc="135" dirty="0">
                <a:latin typeface="Arial"/>
                <a:cs typeface="Arial"/>
              </a:rPr>
              <a:t>it</a:t>
            </a:r>
            <a:r>
              <a:rPr sz="3600" spc="-625" dirty="0">
                <a:latin typeface="Arial"/>
                <a:cs typeface="Arial"/>
              </a:rPr>
              <a:t> </a:t>
            </a:r>
            <a:r>
              <a:rPr sz="3600" spc="-95" dirty="0">
                <a:latin typeface="Arial"/>
                <a:cs typeface="Arial"/>
              </a:rPr>
              <a:t>is  </a:t>
            </a:r>
            <a:r>
              <a:rPr sz="3600" spc="50" dirty="0">
                <a:latin typeface="Arial"/>
                <a:cs typeface="Arial"/>
              </a:rPr>
              <a:t>invalidated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8101" y="4883540"/>
            <a:ext cx="905446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15" dirty="0"/>
              <a:t>Implementation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3341" y="851595"/>
            <a:ext cx="1584579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15" dirty="0"/>
              <a:t>Implementation </a:t>
            </a:r>
            <a:r>
              <a:rPr spc="165" dirty="0"/>
              <a:t>of</a:t>
            </a:r>
            <a:r>
              <a:rPr spc="-1555" dirty="0"/>
              <a:t> </a:t>
            </a:r>
            <a:r>
              <a:rPr spc="105" dirty="0"/>
              <a:t>reactives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95107" y="2922917"/>
            <a:ext cx="16974820" cy="7310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1005" indent="-408940">
              <a:lnSpc>
                <a:spcPts val="3729"/>
              </a:lnSpc>
              <a:buSzPct val="146551"/>
              <a:buFont typeface="Arial"/>
              <a:buChar char="-"/>
              <a:tabLst>
                <a:tab pos="421005" algn="l"/>
                <a:tab pos="421640" algn="l"/>
              </a:tabLst>
            </a:pPr>
            <a:r>
              <a:rPr sz="2900" b="1" spc="-35" dirty="0">
                <a:latin typeface="Arial"/>
                <a:cs typeface="Arial"/>
              </a:rPr>
              <a:t>Reactive </a:t>
            </a:r>
            <a:r>
              <a:rPr sz="2900" b="1" spc="-85" dirty="0">
                <a:latin typeface="Arial"/>
                <a:cs typeface="Arial"/>
              </a:rPr>
              <a:t>values </a:t>
            </a:r>
            <a:r>
              <a:rPr sz="2900" spc="-145" dirty="0">
                <a:latin typeface="Arial"/>
                <a:cs typeface="Arial"/>
              </a:rPr>
              <a:t>–</a:t>
            </a:r>
            <a:r>
              <a:rPr sz="2900" spc="195" dirty="0">
                <a:latin typeface="Arial"/>
                <a:cs typeface="Arial"/>
              </a:rPr>
              <a:t> </a:t>
            </a:r>
            <a:r>
              <a:rPr sz="2900" spc="20" dirty="0">
                <a:latin typeface="Courier New"/>
                <a:cs typeface="Courier New"/>
              </a:rPr>
              <a:t>reactiveValues()</a:t>
            </a:r>
            <a:r>
              <a:rPr sz="2900" spc="20" dirty="0"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  <a:p>
            <a:pPr marL="787400" lvl="1" indent="-408940">
              <a:lnSpc>
                <a:spcPts val="4940"/>
              </a:lnSpc>
              <a:buSzPct val="146551"/>
              <a:buChar char="-"/>
              <a:tabLst>
                <a:tab pos="787400" algn="l"/>
                <a:tab pos="788035" algn="l"/>
              </a:tabLst>
            </a:pPr>
            <a:r>
              <a:rPr sz="2900" spc="55" dirty="0">
                <a:latin typeface="Arial"/>
                <a:cs typeface="Arial"/>
              </a:rPr>
              <a:t>e.g. </a:t>
            </a:r>
            <a:r>
              <a:rPr sz="2900" spc="20" dirty="0">
                <a:latin typeface="Courier New"/>
                <a:cs typeface="Courier New"/>
              </a:rPr>
              <a:t>input:</a:t>
            </a:r>
            <a:r>
              <a:rPr sz="2900" spc="-800" dirty="0">
                <a:latin typeface="Courier New"/>
                <a:cs typeface="Courier New"/>
              </a:rPr>
              <a:t> </a:t>
            </a:r>
            <a:r>
              <a:rPr sz="2900" spc="15" dirty="0">
                <a:latin typeface="Arial"/>
                <a:cs typeface="Arial"/>
              </a:rPr>
              <a:t>which looks </a:t>
            </a:r>
            <a:r>
              <a:rPr sz="2900" spc="25" dirty="0">
                <a:latin typeface="Arial"/>
                <a:cs typeface="Arial"/>
              </a:rPr>
              <a:t>like </a:t>
            </a:r>
            <a:r>
              <a:rPr sz="2900" spc="-90" dirty="0">
                <a:latin typeface="Arial"/>
                <a:cs typeface="Arial"/>
              </a:rPr>
              <a:t>a </a:t>
            </a:r>
            <a:r>
              <a:rPr sz="2900" spc="20" dirty="0">
                <a:latin typeface="Arial"/>
                <a:cs typeface="Arial"/>
              </a:rPr>
              <a:t>list, </a:t>
            </a:r>
            <a:r>
              <a:rPr sz="2900" spc="35" dirty="0">
                <a:latin typeface="Arial"/>
                <a:cs typeface="Arial"/>
              </a:rPr>
              <a:t>and </a:t>
            </a:r>
            <a:r>
              <a:rPr sz="2900" spc="10" dirty="0">
                <a:latin typeface="Arial"/>
                <a:cs typeface="Arial"/>
              </a:rPr>
              <a:t>contains </a:t>
            </a:r>
            <a:r>
              <a:rPr sz="2900" spc="-5" dirty="0">
                <a:latin typeface="Arial"/>
                <a:cs typeface="Arial"/>
              </a:rPr>
              <a:t>many </a:t>
            </a:r>
            <a:r>
              <a:rPr sz="2900" spc="50" dirty="0">
                <a:latin typeface="Arial"/>
                <a:cs typeface="Arial"/>
              </a:rPr>
              <a:t>individual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40" dirty="0">
                <a:latin typeface="Arial"/>
                <a:cs typeface="Arial"/>
              </a:rPr>
              <a:t>values </a:t>
            </a:r>
            <a:r>
              <a:rPr sz="2900" spc="65" dirty="0">
                <a:latin typeface="Arial"/>
                <a:cs typeface="Arial"/>
              </a:rPr>
              <a:t>that </a:t>
            </a:r>
            <a:r>
              <a:rPr sz="2900" spc="-40" dirty="0">
                <a:latin typeface="Arial"/>
                <a:cs typeface="Arial"/>
              </a:rPr>
              <a:t>are </a:t>
            </a:r>
            <a:r>
              <a:rPr sz="2900" spc="-5" dirty="0">
                <a:latin typeface="Arial"/>
                <a:cs typeface="Arial"/>
              </a:rPr>
              <a:t>set </a:t>
            </a:r>
            <a:r>
              <a:rPr sz="2900" spc="70" dirty="0">
                <a:latin typeface="Arial"/>
                <a:cs typeface="Arial"/>
              </a:rPr>
              <a:t>by</a:t>
            </a:r>
            <a:endParaRPr sz="2900">
              <a:latin typeface="Arial"/>
              <a:cs typeface="Arial"/>
            </a:endParaRPr>
          </a:p>
          <a:p>
            <a:pPr marL="787400">
              <a:lnSpc>
                <a:spcPts val="3415"/>
              </a:lnSpc>
              <a:spcBef>
                <a:spcPts val="290"/>
              </a:spcBef>
            </a:pPr>
            <a:r>
              <a:rPr sz="2900" spc="90" dirty="0">
                <a:latin typeface="Arial"/>
                <a:cs typeface="Arial"/>
              </a:rPr>
              <a:t>input </a:t>
            </a:r>
            <a:r>
              <a:rPr sz="2900" spc="55" dirty="0">
                <a:latin typeface="Arial"/>
                <a:cs typeface="Arial"/>
              </a:rPr>
              <a:t>from </a:t>
            </a:r>
            <a:r>
              <a:rPr sz="2900" spc="70" dirty="0">
                <a:latin typeface="Arial"/>
                <a:cs typeface="Arial"/>
              </a:rPr>
              <a:t>the </a:t>
            </a:r>
            <a:r>
              <a:rPr sz="2900" spc="75" dirty="0">
                <a:latin typeface="Arial"/>
                <a:cs typeface="Arial"/>
              </a:rPr>
              <a:t>web</a:t>
            </a:r>
            <a:r>
              <a:rPr sz="2900" spc="-180" dirty="0">
                <a:latin typeface="Arial"/>
                <a:cs typeface="Arial"/>
              </a:rPr>
              <a:t> </a:t>
            </a:r>
            <a:r>
              <a:rPr sz="2900" spc="15" dirty="0">
                <a:latin typeface="Arial"/>
                <a:cs typeface="Arial"/>
              </a:rPr>
              <a:t>browser</a:t>
            </a:r>
            <a:endParaRPr sz="2900">
              <a:latin typeface="Arial"/>
              <a:cs typeface="Arial"/>
            </a:endParaRPr>
          </a:p>
          <a:p>
            <a:pPr marL="421005" indent="-408940">
              <a:lnSpc>
                <a:spcPts val="5035"/>
              </a:lnSpc>
              <a:buSzPct val="146551"/>
              <a:buFont typeface="Arial"/>
              <a:buChar char="-"/>
              <a:tabLst>
                <a:tab pos="421005" algn="l"/>
                <a:tab pos="421640" algn="l"/>
              </a:tabLst>
            </a:pPr>
            <a:r>
              <a:rPr sz="2900" b="1" spc="-35" dirty="0">
                <a:latin typeface="Arial"/>
                <a:cs typeface="Arial"/>
              </a:rPr>
              <a:t>Reactive </a:t>
            </a:r>
            <a:r>
              <a:rPr sz="2900" b="1" spc="-80" dirty="0">
                <a:latin typeface="Arial"/>
                <a:cs typeface="Arial"/>
              </a:rPr>
              <a:t>expressions </a:t>
            </a:r>
            <a:r>
              <a:rPr sz="2900" spc="-145" dirty="0">
                <a:latin typeface="Arial"/>
                <a:cs typeface="Arial"/>
              </a:rPr>
              <a:t>– </a:t>
            </a:r>
            <a:r>
              <a:rPr sz="2900" spc="20" dirty="0">
                <a:latin typeface="Courier New"/>
                <a:cs typeface="Courier New"/>
              </a:rPr>
              <a:t>reactive()</a:t>
            </a:r>
            <a:r>
              <a:rPr sz="2900" spc="20" dirty="0">
                <a:latin typeface="Arial"/>
                <a:cs typeface="Arial"/>
              </a:rPr>
              <a:t>: </a:t>
            </a:r>
            <a:r>
              <a:rPr sz="2900" spc="40" dirty="0">
                <a:latin typeface="Arial"/>
                <a:cs typeface="Arial"/>
              </a:rPr>
              <a:t>they </a:t>
            </a:r>
            <a:r>
              <a:rPr sz="2900" spc="100" dirty="0">
                <a:latin typeface="Arial"/>
                <a:cs typeface="Arial"/>
              </a:rPr>
              <a:t>depend </a:t>
            </a:r>
            <a:r>
              <a:rPr sz="2900" spc="75" dirty="0">
                <a:latin typeface="Arial"/>
                <a:cs typeface="Arial"/>
              </a:rPr>
              <a:t>on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40" dirty="0">
                <a:latin typeface="Arial"/>
                <a:cs typeface="Arial"/>
              </a:rPr>
              <a:t>values </a:t>
            </a:r>
            <a:r>
              <a:rPr sz="2900" spc="35" dirty="0">
                <a:latin typeface="Arial"/>
                <a:cs typeface="Arial"/>
              </a:rPr>
              <a:t>and </a:t>
            </a:r>
            <a:r>
              <a:rPr sz="2900" spc="-10" dirty="0">
                <a:latin typeface="Arial"/>
                <a:cs typeface="Arial"/>
              </a:rPr>
              <a:t>observers </a:t>
            </a:r>
            <a:r>
              <a:rPr sz="2900" spc="100" dirty="0">
                <a:latin typeface="Arial"/>
                <a:cs typeface="Arial"/>
              </a:rPr>
              <a:t>depend</a:t>
            </a:r>
            <a:r>
              <a:rPr sz="2900" spc="250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on</a:t>
            </a:r>
            <a:endParaRPr sz="2900">
              <a:latin typeface="Arial"/>
              <a:cs typeface="Arial"/>
            </a:endParaRPr>
          </a:p>
          <a:p>
            <a:pPr marL="421005">
              <a:lnSpc>
                <a:spcPts val="3415"/>
              </a:lnSpc>
              <a:spcBef>
                <a:spcPts val="290"/>
              </a:spcBef>
            </a:pPr>
            <a:r>
              <a:rPr sz="2900" spc="70" dirty="0">
                <a:latin typeface="Arial"/>
                <a:cs typeface="Arial"/>
              </a:rPr>
              <a:t>them</a:t>
            </a:r>
            <a:endParaRPr sz="2900">
              <a:latin typeface="Arial"/>
              <a:cs typeface="Arial"/>
            </a:endParaRPr>
          </a:p>
          <a:p>
            <a:pPr marL="787400" lvl="1" indent="-408940">
              <a:lnSpc>
                <a:spcPts val="4835"/>
              </a:lnSpc>
              <a:buSzPct val="146551"/>
              <a:buChar char="-"/>
              <a:tabLst>
                <a:tab pos="787400" algn="l"/>
                <a:tab pos="788035" algn="l"/>
              </a:tabLst>
            </a:pPr>
            <a:r>
              <a:rPr sz="2900" spc="-35" dirty="0">
                <a:latin typeface="Arial"/>
                <a:cs typeface="Arial"/>
              </a:rPr>
              <a:t>Can </a:t>
            </a:r>
            <a:r>
              <a:rPr sz="2900" spc="-90" dirty="0">
                <a:latin typeface="Arial"/>
                <a:cs typeface="Arial"/>
              </a:rPr>
              <a:t>access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40" dirty="0">
                <a:latin typeface="Arial"/>
                <a:cs typeface="Arial"/>
              </a:rPr>
              <a:t>values </a:t>
            </a:r>
            <a:r>
              <a:rPr sz="2900" spc="65" dirty="0">
                <a:latin typeface="Arial"/>
                <a:cs typeface="Arial"/>
              </a:rPr>
              <a:t>or </a:t>
            </a:r>
            <a:r>
              <a:rPr sz="2900" spc="70" dirty="0">
                <a:latin typeface="Arial"/>
                <a:cs typeface="Arial"/>
              </a:rPr>
              <a:t>other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20" dirty="0">
                <a:latin typeface="Arial"/>
                <a:cs typeface="Arial"/>
              </a:rPr>
              <a:t>expressions, </a:t>
            </a:r>
            <a:r>
              <a:rPr sz="2900" spc="35" dirty="0">
                <a:latin typeface="Arial"/>
                <a:cs typeface="Arial"/>
              </a:rPr>
              <a:t>and </a:t>
            </a:r>
            <a:r>
              <a:rPr sz="2900" spc="40" dirty="0">
                <a:latin typeface="Arial"/>
                <a:cs typeface="Arial"/>
              </a:rPr>
              <a:t>they return </a:t>
            </a:r>
            <a:r>
              <a:rPr sz="2900" spc="-90" dirty="0">
                <a:latin typeface="Arial"/>
                <a:cs typeface="Arial"/>
              </a:rPr>
              <a:t>a</a:t>
            </a:r>
            <a:r>
              <a:rPr sz="2900" spc="65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value</a:t>
            </a:r>
            <a:endParaRPr sz="2900">
              <a:latin typeface="Arial"/>
              <a:cs typeface="Arial"/>
            </a:endParaRPr>
          </a:p>
          <a:p>
            <a:pPr marL="787400" lvl="1" indent="-408940">
              <a:lnSpc>
                <a:spcPts val="4700"/>
              </a:lnSpc>
              <a:buSzPct val="146551"/>
              <a:buChar char="-"/>
              <a:tabLst>
                <a:tab pos="787400" algn="l"/>
                <a:tab pos="788035" algn="l"/>
              </a:tabLst>
            </a:pPr>
            <a:r>
              <a:rPr sz="2900" spc="-20" dirty="0">
                <a:latin typeface="Arial"/>
                <a:cs typeface="Arial"/>
              </a:rPr>
              <a:t>Useful </a:t>
            </a:r>
            <a:r>
              <a:rPr sz="2900" spc="65" dirty="0">
                <a:latin typeface="Arial"/>
                <a:cs typeface="Arial"/>
              </a:rPr>
              <a:t>for </a:t>
            </a:r>
            <a:r>
              <a:rPr sz="2900" spc="15" dirty="0">
                <a:latin typeface="Arial"/>
                <a:cs typeface="Arial"/>
              </a:rPr>
              <a:t>caching </a:t>
            </a:r>
            <a:r>
              <a:rPr sz="2900" spc="70" dirty="0">
                <a:latin typeface="Arial"/>
                <a:cs typeface="Arial"/>
              </a:rPr>
              <a:t>the </a:t>
            </a:r>
            <a:r>
              <a:rPr sz="2900" spc="-25" dirty="0">
                <a:latin typeface="Arial"/>
                <a:cs typeface="Arial"/>
              </a:rPr>
              <a:t>results </a:t>
            </a:r>
            <a:r>
              <a:rPr sz="2900" spc="95" dirty="0">
                <a:latin typeface="Arial"/>
                <a:cs typeface="Arial"/>
              </a:rPr>
              <a:t>of </a:t>
            </a:r>
            <a:r>
              <a:rPr sz="2900" spc="-35" dirty="0">
                <a:latin typeface="Arial"/>
                <a:cs typeface="Arial"/>
              </a:rPr>
              <a:t>any </a:t>
            </a:r>
            <a:r>
              <a:rPr sz="2900" spc="45" dirty="0">
                <a:latin typeface="Arial"/>
                <a:cs typeface="Arial"/>
              </a:rPr>
              <a:t>procedure </a:t>
            </a:r>
            <a:r>
              <a:rPr sz="2900" spc="65" dirty="0">
                <a:latin typeface="Arial"/>
                <a:cs typeface="Arial"/>
              </a:rPr>
              <a:t>that </a:t>
            </a:r>
            <a:r>
              <a:rPr sz="2900" spc="20" dirty="0">
                <a:latin typeface="Arial"/>
                <a:cs typeface="Arial"/>
              </a:rPr>
              <a:t>happens </a:t>
            </a:r>
            <a:r>
              <a:rPr sz="2900" spc="40" dirty="0">
                <a:latin typeface="Arial"/>
                <a:cs typeface="Arial"/>
              </a:rPr>
              <a:t>in </a:t>
            </a:r>
            <a:r>
              <a:rPr sz="2900" spc="-10" dirty="0">
                <a:latin typeface="Arial"/>
                <a:cs typeface="Arial"/>
              </a:rPr>
              <a:t>response </a:t>
            </a:r>
            <a:r>
              <a:rPr sz="2900" spc="145" dirty="0">
                <a:latin typeface="Arial"/>
                <a:cs typeface="Arial"/>
              </a:rPr>
              <a:t>to </a:t>
            </a:r>
            <a:r>
              <a:rPr sz="2900" spc="-40" dirty="0">
                <a:latin typeface="Arial"/>
                <a:cs typeface="Arial"/>
              </a:rPr>
              <a:t>user</a:t>
            </a:r>
            <a:r>
              <a:rPr sz="2900" spc="-315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input</a:t>
            </a:r>
            <a:endParaRPr sz="2900">
              <a:latin typeface="Arial"/>
              <a:cs typeface="Arial"/>
            </a:endParaRPr>
          </a:p>
          <a:p>
            <a:pPr marL="787400" lvl="1" indent="-408940">
              <a:lnSpc>
                <a:spcPts val="4700"/>
              </a:lnSpc>
              <a:buSzPct val="146551"/>
              <a:buChar char="-"/>
              <a:tabLst>
                <a:tab pos="787400" algn="l"/>
                <a:tab pos="788035" algn="l"/>
              </a:tabLst>
            </a:pPr>
            <a:r>
              <a:rPr sz="2900" spc="55" dirty="0">
                <a:latin typeface="Arial"/>
                <a:cs typeface="Arial"/>
              </a:rPr>
              <a:t>e.g.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40" dirty="0">
                <a:latin typeface="Arial"/>
                <a:cs typeface="Arial"/>
              </a:rPr>
              <a:t>data </a:t>
            </a:r>
            <a:r>
              <a:rPr sz="2900" spc="15" dirty="0">
                <a:latin typeface="Arial"/>
                <a:cs typeface="Arial"/>
              </a:rPr>
              <a:t>frame </a:t>
            </a:r>
            <a:r>
              <a:rPr sz="2900" spc="-30" dirty="0">
                <a:latin typeface="Arial"/>
                <a:cs typeface="Arial"/>
              </a:rPr>
              <a:t>subsets </a:t>
            </a:r>
            <a:r>
              <a:rPr sz="2900" spc="20" dirty="0">
                <a:latin typeface="Arial"/>
                <a:cs typeface="Arial"/>
              </a:rPr>
              <a:t>we </a:t>
            </a:r>
            <a:r>
              <a:rPr sz="2900" spc="30" dirty="0">
                <a:latin typeface="Arial"/>
                <a:cs typeface="Arial"/>
              </a:rPr>
              <a:t>created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0" dirty="0">
                <a:latin typeface="Arial"/>
                <a:cs typeface="Arial"/>
              </a:rPr>
              <a:t>earlier</a:t>
            </a:r>
            <a:endParaRPr sz="2900">
              <a:latin typeface="Arial"/>
              <a:cs typeface="Arial"/>
            </a:endParaRPr>
          </a:p>
          <a:p>
            <a:pPr marL="408305" marR="50165" indent="-408305" algn="r">
              <a:lnSpc>
                <a:spcPts val="4700"/>
              </a:lnSpc>
              <a:buSzPct val="146551"/>
              <a:buFont typeface="Arial"/>
              <a:buChar char="-"/>
              <a:tabLst>
                <a:tab pos="408305" algn="l"/>
                <a:tab pos="421640" algn="l"/>
              </a:tabLst>
            </a:pPr>
            <a:r>
              <a:rPr sz="2900" b="1" spc="-30" dirty="0">
                <a:latin typeface="Arial"/>
                <a:cs typeface="Arial"/>
              </a:rPr>
              <a:t>Observers </a:t>
            </a:r>
            <a:r>
              <a:rPr sz="2900" spc="-145" dirty="0">
                <a:latin typeface="Arial"/>
                <a:cs typeface="Arial"/>
              </a:rPr>
              <a:t>– </a:t>
            </a:r>
            <a:r>
              <a:rPr sz="2900" spc="20" dirty="0">
                <a:latin typeface="Courier New"/>
                <a:cs typeface="Courier New"/>
              </a:rPr>
              <a:t>observe()</a:t>
            </a:r>
            <a:r>
              <a:rPr sz="2900" spc="20" dirty="0">
                <a:latin typeface="Arial"/>
                <a:cs typeface="Arial"/>
              </a:rPr>
              <a:t>: </a:t>
            </a:r>
            <a:r>
              <a:rPr sz="2900" spc="40" dirty="0">
                <a:latin typeface="Arial"/>
                <a:cs typeface="Arial"/>
              </a:rPr>
              <a:t>they </a:t>
            </a:r>
            <a:r>
              <a:rPr sz="2900" spc="100" dirty="0">
                <a:latin typeface="Arial"/>
                <a:cs typeface="Arial"/>
              </a:rPr>
              <a:t>depend </a:t>
            </a:r>
            <a:r>
              <a:rPr sz="2900" spc="75" dirty="0">
                <a:latin typeface="Arial"/>
                <a:cs typeface="Arial"/>
              </a:rPr>
              <a:t>on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20" dirty="0">
                <a:latin typeface="Arial"/>
                <a:cs typeface="Arial"/>
              </a:rPr>
              <a:t>expressions, </a:t>
            </a:r>
            <a:r>
              <a:rPr sz="2900" spc="120" dirty="0">
                <a:latin typeface="Arial"/>
                <a:cs typeface="Arial"/>
              </a:rPr>
              <a:t>but </a:t>
            </a:r>
            <a:r>
              <a:rPr sz="2900" spc="85" dirty="0">
                <a:latin typeface="Arial"/>
                <a:cs typeface="Arial"/>
              </a:rPr>
              <a:t>nothing </a:t>
            </a:r>
            <a:r>
              <a:rPr sz="2900" spc="-25" dirty="0">
                <a:latin typeface="Arial"/>
                <a:cs typeface="Arial"/>
              </a:rPr>
              <a:t>else </a:t>
            </a:r>
            <a:r>
              <a:rPr sz="2900" spc="55" dirty="0">
                <a:latin typeface="Arial"/>
                <a:cs typeface="Arial"/>
              </a:rPr>
              <a:t>depends </a:t>
            </a:r>
            <a:r>
              <a:rPr sz="2900" spc="75" dirty="0">
                <a:latin typeface="Arial"/>
                <a:cs typeface="Arial"/>
              </a:rPr>
              <a:t>on</a:t>
            </a:r>
            <a:r>
              <a:rPr sz="2900" spc="-7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them</a:t>
            </a:r>
            <a:endParaRPr sz="2900">
              <a:latin typeface="Arial"/>
              <a:cs typeface="Arial"/>
            </a:endParaRPr>
          </a:p>
          <a:p>
            <a:pPr marL="408305" marR="5080" lvl="1" indent="-408305" algn="r">
              <a:lnSpc>
                <a:spcPts val="4900"/>
              </a:lnSpc>
              <a:buSzPct val="146551"/>
              <a:buChar char="-"/>
              <a:tabLst>
                <a:tab pos="408305" algn="l"/>
                <a:tab pos="408940" algn="l"/>
              </a:tabLst>
            </a:pPr>
            <a:r>
              <a:rPr sz="2900" spc="-35" dirty="0">
                <a:latin typeface="Arial"/>
                <a:cs typeface="Arial"/>
              </a:rPr>
              <a:t>Can </a:t>
            </a:r>
            <a:r>
              <a:rPr sz="2900" spc="-90" dirty="0">
                <a:latin typeface="Arial"/>
                <a:cs typeface="Arial"/>
              </a:rPr>
              <a:t>access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45" dirty="0">
                <a:latin typeface="Arial"/>
                <a:cs typeface="Arial"/>
              </a:rPr>
              <a:t>sources </a:t>
            </a:r>
            <a:r>
              <a:rPr sz="2900" spc="35" dirty="0">
                <a:latin typeface="Arial"/>
                <a:cs typeface="Arial"/>
              </a:rPr>
              <a:t>and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20" dirty="0">
                <a:latin typeface="Arial"/>
                <a:cs typeface="Arial"/>
              </a:rPr>
              <a:t>expressions, </a:t>
            </a:r>
            <a:r>
              <a:rPr sz="2900" spc="120" dirty="0">
                <a:latin typeface="Arial"/>
                <a:cs typeface="Arial"/>
              </a:rPr>
              <a:t>but </a:t>
            </a:r>
            <a:r>
              <a:rPr sz="2900" spc="40" dirty="0">
                <a:latin typeface="Arial"/>
                <a:cs typeface="Arial"/>
              </a:rPr>
              <a:t>they </a:t>
            </a:r>
            <a:r>
              <a:rPr sz="2900" spc="110" dirty="0">
                <a:latin typeface="Arial"/>
                <a:cs typeface="Arial"/>
              </a:rPr>
              <a:t>don’t </a:t>
            </a:r>
            <a:r>
              <a:rPr sz="2900" spc="40" dirty="0">
                <a:latin typeface="Arial"/>
                <a:cs typeface="Arial"/>
              </a:rPr>
              <a:t>return </a:t>
            </a:r>
            <a:r>
              <a:rPr sz="2900" spc="-90" dirty="0">
                <a:latin typeface="Arial"/>
                <a:cs typeface="Arial"/>
              </a:rPr>
              <a:t>a </a:t>
            </a:r>
            <a:r>
              <a:rPr sz="2900" spc="-5" dirty="0">
                <a:latin typeface="Arial"/>
                <a:cs typeface="Arial"/>
              </a:rPr>
              <a:t>value; </a:t>
            </a:r>
            <a:r>
              <a:rPr sz="2900" spc="40" dirty="0">
                <a:latin typeface="Arial"/>
                <a:cs typeface="Arial"/>
              </a:rPr>
              <a:t>they </a:t>
            </a:r>
            <a:r>
              <a:rPr sz="2900" spc="-40" dirty="0">
                <a:latin typeface="Arial"/>
                <a:cs typeface="Arial"/>
              </a:rPr>
              <a:t>are</a:t>
            </a:r>
            <a:r>
              <a:rPr sz="2900" spc="175" dirty="0">
                <a:latin typeface="Arial"/>
                <a:cs typeface="Arial"/>
              </a:rPr>
              <a:t> </a:t>
            </a:r>
            <a:r>
              <a:rPr sz="2900" spc="5" dirty="0">
                <a:latin typeface="Arial"/>
                <a:cs typeface="Arial"/>
              </a:rPr>
              <a:t>used</a:t>
            </a:r>
            <a:endParaRPr sz="2900">
              <a:latin typeface="Arial"/>
              <a:cs typeface="Arial"/>
            </a:endParaRPr>
          </a:p>
          <a:p>
            <a:pPr marL="787400">
              <a:lnSpc>
                <a:spcPts val="3415"/>
              </a:lnSpc>
              <a:spcBef>
                <a:spcPts val="290"/>
              </a:spcBef>
            </a:pPr>
            <a:r>
              <a:rPr sz="2900" spc="65" dirty="0">
                <a:latin typeface="Arial"/>
                <a:cs typeface="Arial"/>
              </a:rPr>
              <a:t>for </a:t>
            </a:r>
            <a:r>
              <a:rPr sz="2900" spc="55" dirty="0">
                <a:latin typeface="Arial"/>
                <a:cs typeface="Arial"/>
              </a:rPr>
              <a:t>their </a:t>
            </a:r>
            <a:r>
              <a:rPr sz="2900" spc="15" dirty="0">
                <a:latin typeface="Arial"/>
                <a:cs typeface="Arial"/>
              </a:rPr>
              <a:t>side</a:t>
            </a:r>
            <a:r>
              <a:rPr sz="2900" spc="-95" dirty="0">
                <a:latin typeface="Arial"/>
                <a:cs typeface="Arial"/>
              </a:rPr>
              <a:t> </a:t>
            </a:r>
            <a:r>
              <a:rPr sz="2900" spc="5" dirty="0">
                <a:latin typeface="Arial"/>
                <a:cs typeface="Arial"/>
              </a:rPr>
              <a:t>effects</a:t>
            </a:r>
            <a:endParaRPr sz="2900">
              <a:latin typeface="Arial"/>
              <a:cs typeface="Arial"/>
            </a:endParaRPr>
          </a:p>
          <a:p>
            <a:pPr marL="408305" marR="125095" lvl="1" indent="-408305" algn="r">
              <a:lnSpc>
                <a:spcPts val="5035"/>
              </a:lnSpc>
              <a:buSzPct val="146551"/>
              <a:buChar char="-"/>
              <a:tabLst>
                <a:tab pos="408305" algn="l"/>
                <a:tab pos="408940" algn="l"/>
              </a:tabLst>
            </a:pPr>
            <a:r>
              <a:rPr sz="2900" spc="55" dirty="0">
                <a:latin typeface="Arial"/>
                <a:cs typeface="Arial"/>
              </a:rPr>
              <a:t>e.g. </a:t>
            </a:r>
            <a:r>
              <a:rPr sz="2900" spc="114" dirty="0">
                <a:latin typeface="Arial"/>
                <a:cs typeface="Arial"/>
              </a:rPr>
              <a:t>output </a:t>
            </a:r>
            <a:r>
              <a:rPr sz="2900" spc="85" dirty="0">
                <a:latin typeface="Arial"/>
                <a:cs typeface="Arial"/>
              </a:rPr>
              <a:t>object </a:t>
            </a:r>
            <a:r>
              <a:rPr sz="2900" spc="-70" dirty="0">
                <a:latin typeface="Arial"/>
                <a:cs typeface="Arial"/>
              </a:rPr>
              <a:t>is </a:t>
            </a:r>
            <a:r>
              <a:rPr sz="2900" spc="-90" dirty="0">
                <a:latin typeface="Arial"/>
                <a:cs typeface="Arial"/>
              </a:rPr>
              <a:t>a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15" dirty="0">
                <a:latin typeface="Arial"/>
                <a:cs typeface="Arial"/>
              </a:rPr>
              <a:t>observer, </a:t>
            </a:r>
            <a:r>
              <a:rPr sz="2900" spc="15" dirty="0">
                <a:latin typeface="Arial"/>
                <a:cs typeface="Arial"/>
              </a:rPr>
              <a:t>which </a:t>
            </a:r>
            <a:r>
              <a:rPr sz="2900" spc="-25" dirty="0">
                <a:latin typeface="Arial"/>
                <a:cs typeface="Arial"/>
              </a:rPr>
              <a:t>also </a:t>
            </a:r>
            <a:r>
              <a:rPr sz="2900" spc="15" dirty="0">
                <a:latin typeface="Arial"/>
                <a:cs typeface="Arial"/>
              </a:rPr>
              <a:t>looks </a:t>
            </a:r>
            <a:r>
              <a:rPr sz="2900" spc="25" dirty="0">
                <a:latin typeface="Arial"/>
                <a:cs typeface="Arial"/>
              </a:rPr>
              <a:t>like </a:t>
            </a:r>
            <a:r>
              <a:rPr sz="2900" spc="-90" dirty="0">
                <a:latin typeface="Arial"/>
                <a:cs typeface="Arial"/>
              </a:rPr>
              <a:t>a </a:t>
            </a:r>
            <a:r>
              <a:rPr sz="2900" spc="20" dirty="0">
                <a:latin typeface="Arial"/>
                <a:cs typeface="Arial"/>
              </a:rPr>
              <a:t>list, </a:t>
            </a:r>
            <a:r>
              <a:rPr sz="2900" spc="35" dirty="0">
                <a:latin typeface="Arial"/>
                <a:cs typeface="Arial"/>
              </a:rPr>
              <a:t>and </a:t>
            </a:r>
            <a:r>
              <a:rPr sz="2900" spc="10" dirty="0">
                <a:latin typeface="Arial"/>
                <a:cs typeface="Arial"/>
              </a:rPr>
              <a:t>contains </a:t>
            </a:r>
            <a:r>
              <a:rPr sz="2900" spc="-5" dirty="0">
                <a:latin typeface="Arial"/>
                <a:cs typeface="Arial"/>
              </a:rPr>
              <a:t>many</a:t>
            </a:r>
            <a:r>
              <a:rPr sz="2900" spc="155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individual</a:t>
            </a:r>
            <a:endParaRPr sz="2900">
              <a:latin typeface="Arial"/>
              <a:cs typeface="Arial"/>
            </a:endParaRPr>
          </a:p>
          <a:p>
            <a:pPr marL="787400">
              <a:lnSpc>
                <a:spcPct val="100000"/>
              </a:lnSpc>
              <a:spcBef>
                <a:spcPts val="290"/>
              </a:spcBef>
            </a:pP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10" dirty="0">
                <a:latin typeface="Arial"/>
                <a:cs typeface="Arial"/>
              </a:rPr>
              <a:t>observers </a:t>
            </a:r>
            <a:r>
              <a:rPr sz="2900" spc="65" dirty="0">
                <a:latin typeface="Arial"/>
                <a:cs typeface="Arial"/>
              </a:rPr>
              <a:t>that </a:t>
            </a:r>
            <a:r>
              <a:rPr sz="2900" spc="-40" dirty="0">
                <a:latin typeface="Arial"/>
                <a:cs typeface="Arial"/>
              </a:rPr>
              <a:t>are </a:t>
            </a:r>
            <a:r>
              <a:rPr sz="2900" spc="30" dirty="0">
                <a:latin typeface="Arial"/>
                <a:cs typeface="Arial"/>
              </a:rPr>
              <a:t>created </a:t>
            </a:r>
            <a:r>
              <a:rPr sz="2900" spc="70" dirty="0">
                <a:latin typeface="Arial"/>
                <a:cs typeface="Arial"/>
              </a:rPr>
              <a:t>by </a:t>
            </a:r>
            <a:r>
              <a:rPr sz="2900" spc="15" dirty="0">
                <a:latin typeface="Arial"/>
                <a:cs typeface="Arial"/>
              </a:rPr>
              <a:t>using </a:t>
            </a:r>
            <a:r>
              <a:rPr sz="2900" spc="5" dirty="0">
                <a:latin typeface="Arial"/>
                <a:cs typeface="Arial"/>
              </a:rPr>
              <a:t>reactive </a:t>
            </a:r>
            <a:r>
              <a:rPr sz="2900" spc="-40" dirty="0">
                <a:latin typeface="Arial"/>
                <a:cs typeface="Arial"/>
              </a:rPr>
              <a:t>values </a:t>
            </a:r>
            <a:r>
              <a:rPr sz="2900" spc="35" dirty="0">
                <a:latin typeface="Arial"/>
                <a:cs typeface="Arial"/>
              </a:rPr>
              <a:t>and </a:t>
            </a:r>
            <a:r>
              <a:rPr sz="2900" spc="-25" dirty="0">
                <a:latin typeface="Arial"/>
                <a:cs typeface="Arial"/>
              </a:rPr>
              <a:t>expressions </a:t>
            </a:r>
            <a:r>
              <a:rPr sz="2900" spc="40" dirty="0">
                <a:latin typeface="Arial"/>
                <a:cs typeface="Arial"/>
              </a:rPr>
              <a:t>in </a:t>
            </a:r>
            <a:r>
              <a:rPr sz="2900" spc="5" dirty="0">
                <a:latin typeface="Arial"/>
                <a:cs typeface="Arial"/>
              </a:rPr>
              <a:t>reactive</a:t>
            </a:r>
            <a:r>
              <a:rPr sz="2900" spc="145" dirty="0">
                <a:latin typeface="Arial"/>
                <a:cs typeface="Arial"/>
              </a:rPr>
              <a:t> </a:t>
            </a:r>
            <a:r>
              <a:rPr sz="2900" spc="25" dirty="0">
                <a:latin typeface="Arial"/>
                <a:cs typeface="Arial"/>
              </a:rPr>
              <a:t>functions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37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25"/>
              </a:spcBef>
            </a:pPr>
            <a:r>
              <a:rPr sz="8100" spc="140" dirty="0"/>
              <a:t>Reactive </a:t>
            </a:r>
            <a:r>
              <a:rPr sz="8100" spc="160" dirty="0"/>
              <a:t>expressions</a:t>
            </a:r>
            <a:r>
              <a:rPr sz="8100" spc="-1689" dirty="0"/>
              <a:t> </a:t>
            </a:r>
            <a:r>
              <a:rPr sz="8100" spc="-175" dirty="0"/>
              <a:t>vs. </a:t>
            </a:r>
            <a:r>
              <a:rPr sz="8100" spc="190" dirty="0"/>
              <a:t>observers</a:t>
            </a:r>
            <a:endParaRPr sz="8100"/>
          </a:p>
        </p:txBody>
      </p:sp>
      <p:sp>
        <p:nvSpPr>
          <p:cNvPr id="3" name="object 3"/>
          <p:cNvSpPr txBox="1"/>
          <p:nvPr/>
        </p:nvSpPr>
        <p:spPr>
          <a:xfrm>
            <a:off x="1482407" y="2793496"/>
            <a:ext cx="15862935" cy="5102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845" indent="-513080">
              <a:lnSpc>
                <a:spcPts val="5765"/>
              </a:lnSpc>
              <a:buSzPct val="145833"/>
              <a:buChar char="-"/>
              <a:tabLst>
                <a:tab pos="537845" algn="l"/>
                <a:tab pos="538480" algn="l"/>
              </a:tabLst>
            </a:pPr>
            <a:r>
              <a:rPr sz="3600" spc="-10" dirty="0">
                <a:latin typeface="Arial"/>
                <a:cs typeface="Arial"/>
              </a:rPr>
              <a:t>Similarities: </a:t>
            </a:r>
            <a:r>
              <a:rPr sz="3600" spc="60" dirty="0">
                <a:latin typeface="Arial"/>
                <a:cs typeface="Arial"/>
              </a:rPr>
              <a:t>Both </a:t>
            </a:r>
            <a:r>
              <a:rPr sz="3600" spc="5" dirty="0">
                <a:latin typeface="Arial"/>
                <a:cs typeface="Arial"/>
              </a:rPr>
              <a:t>store </a:t>
            </a:r>
            <a:r>
              <a:rPr sz="3600" spc="-40" dirty="0">
                <a:latin typeface="Arial"/>
                <a:cs typeface="Arial"/>
              </a:rPr>
              <a:t>expressions </a:t>
            </a:r>
            <a:r>
              <a:rPr sz="3600" spc="75" dirty="0">
                <a:latin typeface="Arial"/>
                <a:cs typeface="Arial"/>
              </a:rPr>
              <a:t>that </a:t>
            </a:r>
            <a:r>
              <a:rPr sz="3600" spc="-55" dirty="0">
                <a:latin typeface="Arial"/>
                <a:cs typeface="Arial"/>
              </a:rPr>
              <a:t>can </a:t>
            </a:r>
            <a:r>
              <a:rPr sz="3600" spc="110" dirty="0">
                <a:latin typeface="Arial"/>
                <a:cs typeface="Arial"/>
              </a:rPr>
              <a:t>be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executed</a:t>
            </a:r>
            <a:endParaRPr sz="3600">
              <a:latin typeface="Arial"/>
              <a:cs typeface="Arial"/>
            </a:endParaRPr>
          </a:p>
          <a:p>
            <a:pPr marL="537845" indent="-513080">
              <a:lnSpc>
                <a:spcPts val="6035"/>
              </a:lnSpc>
              <a:spcBef>
                <a:spcPts val="1120"/>
              </a:spcBef>
              <a:buSzPct val="145833"/>
              <a:buChar char="-"/>
              <a:tabLst>
                <a:tab pos="537845" algn="l"/>
                <a:tab pos="538480" algn="l"/>
              </a:tabLst>
            </a:pPr>
            <a:r>
              <a:rPr sz="3600" spc="-10" dirty="0">
                <a:latin typeface="Arial"/>
                <a:cs typeface="Arial"/>
              </a:rPr>
              <a:t>Differences:</a:t>
            </a:r>
            <a:endParaRPr sz="3600">
              <a:latin typeface="Arial"/>
              <a:cs typeface="Arial"/>
            </a:endParaRPr>
          </a:p>
          <a:p>
            <a:pPr marL="904875" lvl="1" indent="-513715">
              <a:lnSpc>
                <a:spcPts val="5770"/>
              </a:lnSpc>
              <a:buSzPct val="145833"/>
              <a:buChar char="-"/>
              <a:tabLst>
                <a:tab pos="904875" algn="l"/>
                <a:tab pos="905510" algn="l"/>
              </a:tabLst>
            </a:pPr>
            <a:r>
              <a:rPr sz="3600" spc="-50" dirty="0">
                <a:latin typeface="Arial"/>
                <a:cs typeface="Arial"/>
              </a:rPr>
              <a:t>Reactive </a:t>
            </a:r>
            <a:r>
              <a:rPr sz="3600" spc="-40" dirty="0">
                <a:latin typeface="Arial"/>
                <a:cs typeface="Arial"/>
              </a:rPr>
              <a:t>expressions </a:t>
            </a:r>
            <a:r>
              <a:rPr sz="3600" spc="40" dirty="0">
                <a:latin typeface="Arial"/>
                <a:cs typeface="Arial"/>
              </a:rPr>
              <a:t>return </a:t>
            </a:r>
            <a:r>
              <a:rPr sz="3600" spc="-50" dirty="0">
                <a:latin typeface="Arial"/>
                <a:cs typeface="Arial"/>
              </a:rPr>
              <a:t>values, </a:t>
            </a:r>
            <a:r>
              <a:rPr sz="3600" spc="140" dirty="0">
                <a:latin typeface="Arial"/>
                <a:cs typeface="Arial"/>
              </a:rPr>
              <a:t>but </a:t>
            </a:r>
            <a:r>
              <a:rPr sz="3600" spc="-20" dirty="0">
                <a:latin typeface="Arial"/>
                <a:cs typeface="Arial"/>
              </a:rPr>
              <a:t>observers</a:t>
            </a:r>
            <a:r>
              <a:rPr sz="3600" dirty="0">
                <a:latin typeface="Arial"/>
                <a:cs typeface="Arial"/>
              </a:rPr>
              <a:t> </a:t>
            </a:r>
            <a:r>
              <a:rPr sz="3600" spc="130" dirty="0">
                <a:latin typeface="Arial"/>
                <a:cs typeface="Arial"/>
              </a:rPr>
              <a:t>don’t</a:t>
            </a:r>
            <a:endParaRPr sz="3600">
              <a:latin typeface="Arial"/>
              <a:cs typeface="Arial"/>
            </a:endParaRPr>
          </a:p>
          <a:p>
            <a:pPr marL="904875" lvl="1" indent="-513715">
              <a:lnSpc>
                <a:spcPts val="6035"/>
              </a:lnSpc>
              <a:buSzPct val="145833"/>
              <a:buChar char="-"/>
              <a:tabLst>
                <a:tab pos="904875" algn="l"/>
                <a:tab pos="905510" algn="l"/>
              </a:tabLst>
            </a:pPr>
            <a:r>
              <a:rPr sz="3600" spc="-10" dirty="0">
                <a:latin typeface="Arial"/>
                <a:cs typeface="Arial"/>
              </a:rPr>
              <a:t>Observers </a:t>
            </a:r>
            <a:r>
              <a:rPr sz="3600" spc="-40" dirty="0">
                <a:latin typeface="Arial"/>
                <a:cs typeface="Arial"/>
              </a:rPr>
              <a:t>(and </a:t>
            </a:r>
            <a:r>
              <a:rPr sz="3600" spc="70" dirty="0">
                <a:latin typeface="Arial"/>
                <a:cs typeface="Arial"/>
              </a:rPr>
              <a:t>endpoints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-5" dirty="0">
                <a:latin typeface="Arial"/>
                <a:cs typeface="Arial"/>
              </a:rPr>
              <a:t>general) </a:t>
            </a:r>
            <a:r>
              <a:rPr sz="3600" spc="20" dirty="0">
                <a:latin typeface="Arial"/>
                <a:cs typeface="Arial"/>
              </a:rPr>
              <a:t>eagerly </a:t>
            </a:r>
            <a:r>
              <a:rPr sz="3600" spc="40" dirty="0">
                <a:latin typeface="Arial"/>
                <a:cs typeface="Arial"/>
              </a:rPr>
              <a:t>respond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-25" dirty="0">
                <a:latin typeface="Arial"/>
                <a:cs typeface="Arial"/>
              </a:rPr>
              <a:t>reactives,</a:t>
            </a:r>
            <a:r>
              <a:rPr sz="3600" spc="-245" dirty="0">
                <a:latin typeface="Arial"/>
                <a:cs typeface="Arial"/>
              </a:rPr>
              <a:t> </a:t>
            </a:r>
            <a:r>
              <a:rPr sz="3600" spc="140" dirty="0">
                <a:latin typeface="Arial"/>
                <a:cs typeface="Arial"/>
              </a:rPr>
              <a:t>but</a:t>
            </a:r>
            <a:endParaRPr sz="3600">
              <a:latin typeface="Arial"/>
              <a:cs typeface="Arial"/>
            </a:endParaRPr>
          </a:p>
          <a:p>
            <a:pPr marL="904875">
              <a:lnSpc>
                <a:spcPts val="4220"/>
              </a:lnSpc>
              <a:spcBef>
                <a:spcPts val="295"/>
              </a:spcBef>
            </a:pPr>
            <a:r>
              <a:rPr sz="3600" dirty="0">
                <a:latin typeface="Arial"/>
                <a:cs typeface="Arial"/>
              </a:rPr>
              <a:t>reactive </a:t>
            </a:r>
            <a:r>
              <a:rPr sz="3600" spc="-40" dirty="0">
                <a:latin typeface="Arial"/>
                <a:cs typeface="Arial"/>
              </a:rPr>
              <a:t>expressions (and </a:t>
            </a:r>
            <a:r>
              <a:rPr sz="3600" spc="35" dirty="0">
                <a:latin typeface="Arial"/>
                <a:cs typeface="Arial"/>
              </a:rPr>
              <a:t>conductors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-5" dirty="0">
                <a:latin typeface="Arial"/>
                <a:cs typeface="Arial"/>
              </a:rPr>
              <a:t>general) </a:t>
            </a:r>
            <a:r>
              <a:rPr sz="3600" spc="180" dirty="0">
                <a:latin typeface="Arial"/>
                <a:cs typeface="Arial"/>
              </a:rPr>
              <a:t>do</a:t>
            </a:r>
            <a:r>
              <a:rPr sz="3600" spc="50" dirty="0">
                <a:latin typeface="Arial"/>
                <a:cs typeface="Arial"/>
              </a:rPr>
              <a:t> </a:t>
            </a:r>
            <a:r>
              <a:rPr sz="3600" spc="120" dirty="0">
                <a:latin typeface="Arial"/>
                <a:cs typeface="Arial"/>
              </a:rPr>
              <a:t>not</a:t>
            </a:r>
            <a:endParaRPr sz="3600">
              <a:latin typeface="Arial"/>
              <a:cs typeface="Arial"/>
            </a:endParaRPr>
          </a:p>
          <a:p>
            <a:pPr marL="904875" lvl="1" indent="-513715">
              <a:lnSpc>
                <a:spcPts val="6200"/>
              </a:lnSpc>
              <a:buSzPct val="145833"/>
              <a:buChar char="-"/>
              <a:tabLst>
                <a:tab pos="904875" algn="l"/>
                <a:tab pos="905510" algn="l"/>
              </a:tabLst>
            </a:pPr>
            <a:r>
              <a:rPr sz="3600" spc="-50" dirty="0">
                <a:latin typeface="Arial"/>
                <a:cs typeface="Arial"/>
              </a:rPr>
              <a:t>Reactive </a:t>
            </a:r>
            <a:r>
              <a:rPr sz="3600" spc="-40" dirty="0">
                <a:latin typeface="Arial"/>
                <a:cs typeface="Arial"/>
              </a:rPr>
              <a:t>expressions </a:t>
            </a:r>
            <a:r>
              <a:rPr sz="3600" spc="10" dirty="0">
                <a:latin typeface="Arial"/>
                <a:cs typeface="Arial"/>
              </a:rPr>
              <a:t>must </a:t>
            </a:r>
            <a:r>
              <a:rPr sz="3600" spc="120" dirty="0">
                <a:latin typeface="Arial"/>
                <a:cs typeface="Arial"/>
              </a:rPr>
              <a:t>not </a:t>
            </a:r>
            <a:r>
              <a:rPr sz="3600" spc="-40" dirty="0">
                <a:latin typeface="Arial"/>
                <a:cs typeface="Arial"/>
              </a:rPr>
              <a:t>have </a:t>
            </a:r>
            <a:r>
              <a:rPr sz="3600" spc="10" dirty="0">
                <a:latin typeface="Arial"/>
                <a:cs typeface="Arial"/>
              </a:rPr>
              <a:t>side </a:t>
            </a:r>
            <a:r>
              <a:rPr sz="3600" dirty="0">
                <a:latin typeface="Arial"/>
                <a:cs typeface="Arial"/>
              </a:rPr>
              <a:t>effects, </a:t>
            </a:r>
            <a:r>
              <a:rPr sz="3600" spc="35" dirty="0">
                <a:latin typeface="Arial"/>
                <a:cs typeface="Arial"/>
              </a:rPr>
              <a:t>while </a:t>
            </a:r>
            <a:r>
              <a:rPr sz="3600" spc="-20" dirty="0">
                <a:latin typeface="Arial"/>
                <a:cs typeface="Arial"/>
              </a:rPr>
              <a:t>observers </a:t>
            </a:r>
            <a:r>
              <a:rPr sz="3600" spc="-60" dirty="0">
                <a:latin typeface="Arial"/>
                <a:cs typeface="Arial"/>
              </a:rPr>
              <a:t>are</a:t>
            </a:r>
            <a:r>
              <a:rPr sz="3600" spc="110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only</a:t>
            </a:r>
            <a:endParaRPr sz="3600">
              <a:latin typeface="Arial"/>
              <a:cs typeface="Arial"/>
            </a:endParaRPr>
          </a:p>
          <a:p>
            <a:pPr marL="904875">
              <a:lnSpc>
                <a:spcPct val="100000"/>
              </a:lnSpc>
              <a:spcBef>
                <a:spcPts val="300"/>
              </a:spcBef>
            </a:pPr>
            <a:r>
              <a:rPr sz="3600" spc="-15" dirty="0">
                <a:latin typeface="Arial"/>
                <a:cs typeface="Arial"/>
              </a:rPr>
              <a:t>useful </a:t>
            </a:r>
            <a:r>
              <a:rPr sz="3600" spc="75" dirty="0">
                <a:latin typeface="Arial"/>
                <a:cs typeface="Arial"/>
              </a:rPr>
              <a:t>for </a:t>
            </a:r>
            <a:r>
              <a:rPr sz="3600" spc="60" dirty="0">
                <a:latin typeface="Arial"/>
                <a:cs typeface="Arial"/>
              </a:rPr>
              <a:t>their </a:t>
            </a:r>
            <a:r>
              <a:rPr sz="3600" spc="10" dirty="0">
                <a:latin typeface="Arial"/>
                <a:cs typeface="Arial"/>
              </a:rPr>
              <a:t>side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effects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238" y="4883540"/>
            <a:ext cx="719328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20" dirty="0"/>
              <a:t>shi</a:t>
            </a:r>
            <a:r>
              <a:rPr spc="30" dirty="0"/>
              <a:t>n</a:t>
            </a:r>
            <a:r>
              <a:rPr spc="285" dirty="0"/>
              <a:t>ythemes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0206" y="813664"/>
            <a:ext cx="12009458" cy="976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732A-1E03-0C48-9A6A-DC01F636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28" y="851595"/>
            <a:ext cx="17114842" cy="923330"/>
          </a:xfrm>
        </p:spPr>
        <p:txBody>
          <a:bodyPr/>
          <a:lstStyle/>
          <a:p>
            <a:r>
              <a:rPr lang="en-US" sz="6000" dirty="0"/>
              <a:t>What Is A Good Graph: A Counter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AFCE1-137A-C44D-BD6C-863F6F0B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798821"/>
            <a:ext cx="8610600" cy="90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79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15810" y="851595"/>
            <a:ext cx="719328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20" dirty="0"/>
              <a:t>shi</a:t>
            </a:r>
            <a:r>
              <a:rPr spc="30" dirty="0"/>
              <a:t>n</a:t>
            </a:r>
            <a:r>
              <a:rPr spc="285" dirty="0"/>
              <a:t>ythemes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2778" y="1044859"/>
            <a:ext cx="4423410" cy="9264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80"/>
              </a:spcBef>
            </a:pPr>
            <a:r>
              <a:rPr sz="2850" spc="20" dirty="0">
                <a:solidFill>
                  <a:srgbClr val="0433FF"/>
                </a:solidFill>
                <a:latin typeface="Courier New"/>
                <a:cs typeface="Courier New"/>
              </a:rPr>
              <a:t>library</a:t>
            </a:r>
            <a:r>
              <a:rPr sz="2850" spc="20" dirty="0">
                <a:latin typeface="Courier New"/>
                <a:cs typeface="Courier New"/>
              </a:rPr>
              <a:t>(shiny)  </a:t>
            </a:r>
            <a:r>
              <a:rPr sz="2850" spc="20" dirty="0">
                <a:solidFill>
                  <a:srgbClr val="0433FF"/>
                </a:solidFill>
                <a:latin typeface="Courier New"/>
                <a:cs typeface="Courier New"/>
              </a:rPr>
              <a:t>library</a:t>
            </a:r>
            <a:r>
              <a:rPr sz="2850" spc="20" dirty="0">
                <a:latin typeface="Courier New"/>
                <a:cs typeface="Courier New"/>
              </a:rPr>
              <a:t>(shinythemes)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2778" y="2427016"/>
            <a:ext cx="3983990" cy="18478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52120" marR="5080" indent="-440055">
              <a:lnSpc>
                <a:spcPts val="3629"/>
              </a:lnSpc>
              <a:spcBef>
                <a:spcPts val="80"/>
              </a:spcBef>
            </a:pPr>
            <a:r>
              <a:rPr sz="2850" spc="20" dirty="0">
                <a:latin typeface="Courier New"/>
                <a:cs typeface="Courier New"/>
              </a:rPr>
              <a:t>ui &lt;- fluidPage(  themeSelector(),</a:t>
            </a:r>
            <a:endParaRPr sz="2850">
              <a:latin typeface="Courier New"/>
              <a:cs typeface="Courier New"/>
            </a:endParaRPr>
          </a:p>
          <a:p>
            <a:pPr marL="452120">
              <a:lnSpc>
                <a:spcPct val="100000"/>
              </a:lnSpc>
              <a:spcBef>
                <a:spcPts val="50"/>
              </a:spcBef>
            </a:pPr>
            <a:r>
              <a:rPr sz="2850" spc="20" dirty="0">
                <a:latin typeface="Courier New"/>
                <a:cs typeface="Courier New"/>
              </a:rPr>
              <a:t>…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850" spc="20" dirty="0">
                <a:latin typeface="Courier New"/>
                <a:cs typeface="Courier New"/>
              </a:rPr>
              <a:t>)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79305" y="2741388"/>
            <a:ext cx="12040870" cy="7566025"/>
            <a:chOff x="5779305" y="2741388"/>
            <a:chExt cx="12040870" cy="7566025"/>
          </a:xfrm>
        </p:grpSpPr>
        <p:sp>
          <p:nvSpPr>
            <p:cNvPr id="6" name="object 6"/>
            <p:cNvSpPr/>
            <p:nvPr/>
          </p:nvSpPr>
          <p:spPr>
            <a:xfrm>
              <a:off x="5784541" y="3772346"/>
              <a:ext cx="12030115" cy="64177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84541" y="3772345"/>
              <a:ext cx="12030710" cy="6529705"/>
            </a:xfrm>
            <a:custGeom>
              <a:avLst/>
              <a:gdLst/>
              <a:ahLst/>
              <a:cxnLst/>
              <a:rect l="l" t="t" r="r" b="b"/>
              <a:pathLst>
                <a:path w="12030710" h="6529705">
                  <a:moveTo>
                    <a:pt x="0" y="0"/>
                  </a:moveTo>
                  <a:lnTo>
                    <a:pt x="12030115" y="0"/>
                  </a:lnTo>
                  <a:lnTo>
                    <a:pt x="12030115" y="6529217"/>
                  </a:lnTo>
                  <a:lnTo>
                    <a:pt x="0" y="6529217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782303" y="2746624"/>
              <a:ext cx="2754010" cy="42132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782304" y="2746624"/>
              <a:ext cx="2754630" cy="4213225"/>
            </a:xfrm>
            <a:custGeom>
              <a:avLst/>
              <a:gdLst/>
              <a:ahLst/>
              <a:cxnLst/>
              <a:rect l="l" t="t" r="r" b="b"/>
              <a:pathLst>
                <a:path w="2754630" h="4213225">
                  <a:moveTo>
                    <a:pt x="0" y="0"/>
                  </a:moveTo>
                  <a:lnTo>
                    <a:pt x="0" y="4213222"/>
                  </a:lnTo>
                  <a:lnTo>
                    <a:pt x="2754169" y="4213222"/>
                  </a:lnTo>
                  <a:lnTo>
                    <a:pt x="275416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0748" y="4883540"/>
            <a:ext cx="896175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45" dirty="0"/>
              <a:t>shinydashboard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1583" y="580893"/>
            <a:ext cx="15000935" cy="1014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3274" y="626024"/>
            <a:ext cx="191071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FFFFFF"/>
                </a:solidFill>
                <a:latin typeface="Courier New"/>
                <a:cs typeface="Courier New"/>
              </a:rPr>
              <a:t>header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6211" y="3327512"/>
            <a:ext cx="22244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10" dirty="0">
                <a:solidFill>
                  <a:srgbClr val="FFFFFF"/>
                </a:solidFill>
                <a:latin typeface="Courier New"/>
                <a:cs typeface="Courier New"/>
              </a:rPr>
              <a:t>sidebar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74914" y="5798641"/>
            <a:ext cx="12820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10" dirty="0">
                <a:solidFill>
                  <a:srgbClr val="242D32"/>
                </a:solidFill>
                <a:latin typeface="Courier New"/>
                <a:cs typeface="Courier New"/>
              </a:rPr>
              <a:t>body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150" y="1641699"/>
            <a:ext cx="7250430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600"/>
              </a:lnSpc>
              <a:spcBef>
                <a:spcPts val="95"/>
              </a:spcBef>
            </a:pPr>
            <a:r>
              <a:rPr sz="4100" spc="10" dirty="0">
                <a:latin typeface="Courier New"/>
                <a:cs typeface="Courier New"/>
              </a:rPr>
              <a:t>library(shiny)  library(shinydashboard)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2850" y="3652110"/>
            <a:ext cx="6597015" cy="26327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628015" indent="-628650">
              <a:lnSpc>
                <a:spcPts val="5190"/>
              </a:lnSpc>
              <a:spcBef>
                <a:spcPts val="70"/>
              </a:spcBef>
            </a:pPr>
            <a:r>
              <a:rPr sz="4100" spc="10" dirty="0">
                <a:latin typeface="Courier New"/>
                <a:cs typeface="Courier New"/>
              </a:rPr>
              <a:t>ui &lt;- dashboardPage(  dashboardHeader(),  dashboardSidebar(),  dashboardBody()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850" y="6290772"/>
            <a:ext cx="3143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0150" y="7610104"/>
            <a:ext cx="11648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server &lt;- function(input, output) {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}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0150" y="8929436"/>
            <a:ext cx="63080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shinyApp(ui,</a:t>
            </a:r>
            <a:r>
              <a:rPr sz="4100" spc="-3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server)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33239" y="2893600"/>
            <a:ext cx="6276340" cy="2335530"/>
          </a:xfrm>
          <a:prstGeom prst="rect">
            <a:avLst/>
          </a:prstGeom>
          <a:ln w="20941">
            <a:solidFill>
              <a:srgbClr val="447FB5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15"/>
              </a:spcBef>
            </a:pPr>
            <a:r>
              <a:rPr sz="4100" b="1" spc="-90" dirty="0">
                <a:solidFill>
                  <a:srgbClr val="447FB5"/>
                </a:solidFill>
                <a:latin typeface="Arial"/>
                <a:cs typeface="Arial"/>
              </a:rPr>
              <a:t>User</a:t>
            </a:r>
            <a:r>
              <a:rPr sz="4100" b="1" spc="75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4100" b="1" spc="-10" dirty="0">
                <a:solidFill>
                  <a:srgbClr val="447FB5"/>
                </a:solidFill>
                <a:latin typeface="Arial"/>
                <a:cs typeface="Arial"/>
              </a:rPr>
              <a:t>interface</a:t>
            </a:r>
            <a:endParaRPr sz="4100">
              <a:latin typeface="Arial"/>
              <a:cs typeface="Arial"/>
            </a:endParaRPr>
          </a:p>
          <a:p>
            <a:pPr marL="135890" marR="129539" indent="-2540" algn="ctr">
              <a:lnSpc>
                <a:spcPts val="5610"/>
              </a:lnSpc>
              <a:spcBef>
                <a:spcPts val="300"/>
              </a:spcBef>
            </a:pPr>
            <a:r>
              <a:rPr sz="4100" spc="25" dirty="0">
                <a:solidFill>
                  <a:srgbClr val="212833"/>
                </a:solidFill>
                <a:latin typeface="Arial"/>
                <a:cs typeface="Arial"/>
              </a:rPr>
              <a:t>controls </a:t>
            </a:r>
            <a:r>
              <a:rPr sz="4100" spc="80" dirty="0">
                <a:solidFill>
                  <a:srgbClr val="212833"/>
                </a:solidFill>
                <a:latin typeface="Arial"/>
                <a:cs typeface="Arial"/>
              </a:rPr>
              <a:t>the </a:t>
            </a:r>
            <a:r>
              <a:rPr sz="4100" spc="45" dirty="0">
                <a:solidFill>
                  <a:srgbClr val="212833"/>
                </a:solidFill>
                <a:latin typeface="Arial"/>
                <a:cs typeface="Arial"/>
              </a:rPr>
              <a:t>layout </a:t>
            </a:r>
            <a:r>
              <a:rPr sz="4100" spc="35" dirty="0">
                <a:solidFill>
                  <a:srgbClr val="212833"/>
                </a:solidFill>
                <a:latin typeface="Arial"/>
                <a:cs typeface="Arial"/>
              </a:rPr>
              <a:t>and  </a:t>
            </a:r>
            <a:r>
              <a:rPr sz="4100" dirty="0">
                <a:solidFill>
                  <a:srgbClr val="212833"/>
                </a:solidFill>
                <a:latin typeface="Arial"/>
                <a:cs typeface="Arial"/>
              </a:rPr>
              <a:t>appearance </a:t>
            </a:r>
            <a:r>
              <a:rPr sz="4100" spc="120" dirty="0">
                <a:solidFill>
                  <a:srgbClr val="212833"/>
                </a:solidFill>
                <a:latin typeface="Arial"/>
                <a:cs typeface="Arial"/>
              </a:rPr>
              <a:t>of</a:t>
            </a:r>
            <a:r>
              <a:rPr sz="4100" spc="-35" dirty="0">
                <a:solidFill>
                  <a:srgbClr val="212833"/>
                </a:solidFill>
                <a:latin typeface="Arial"/>
                <a:cs typeface="Arial"/>
              </a:rPr>
              <a:t> </a:t>
            </a:r>
            <a:r>
              <a:rPr sz="4100" spc="25" dirty="0">
                <a:solidFill>
                  <a:srgbClr val="212833"/>
                </a:solidFill>
                <a:latin typeface="Arial"/>
                <a:cs typeface="Arial"/>
              </a:rPr>
              <a:t>dashboard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75374" y="2883130"/>
            <a:ext cx="6147435" cy="2356485"/>
          </a:xfrm>
          <a:custGeom>
            <a:avLst/>
            <a:gdLst/>
            <a:ahLst/>
            <a:cxnLst/>
            <a:rect l="l" t="t" r="r" b="b"/>
            <a:pathLst>
              <a:path w="6147434" h="2356485">
                <a:moveTo>
                  <a:pt x="6147393" y="0"/>
                </a:moveTo>
                <a:lnTo>
                  <a:pt x="0" y="1177974"/>
                </a:lnTo>
                <a:lnTo>
                  <a:pt x="6147393" y="2355949"/>
                </a:lnTo>
                <a:lnTo>
                  <a:pt x="6147393" y="0"/>
                </a:lnTo>
                <a:close/>
              </a:path>
            </a:pathLst>
          </a:custGeom>
          <a:solidFill>
            <a:srgbClr val="447FB5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692274" y="6551845"/>
            <a:ext cx="6231255" cy="2902585"/>
          </a:xfrm>
          <a:prstGeom prst="rect">
            <a:avLst/>
          </a:prstGeom>
          <a:ln w="20941">
            <a:solidFill>
              <a:srgbClr val="447FB5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75"/>
              </a:spcBef>
            </a:pPr>
            <a:r>
              <a:rPr sz="4100" b="1" spc="-55" dirty="0">
                <a:solidFill>
                  <a:srgbClr val="447FB5"/>
                </a:solidFill>
                <a:latin typeface="Arial"/>
                <a:cs typeface="Arial"/>
              </a:rPr>
              <a:t>Server</a:t>
            </a:r>
            <a:r>
              <a:rPr sz="4100" b="1" spc="7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4100" b="1" spc="-60" dirty="0">
                <a:solidFill>
                  <a:srgbClr val="447FB5"/>
                </a:solidFill>
                <a:latin typeface="Arial"/>
                <a:cs typeface="Arial"/>
              </a:rPr>
              <a:t>function</a:t>
            </a:r>
            <a:endParaRPr sz="4100">
              <a:latin typeface="Arial"/>
              <a:cs typeface="Arial"/>
            </a:endParaRPr>
          </a:p>
          <a:p>
            <a:pPr marL="746760" marR="736600" algn="ctr">
              <a:lnSpc>
                <a:spcPts val="5610"/>
              </a:lnSpc>
              <a:spcBef>
                <a:spcPts val="295"/>
              </a:spcBef>
            </a:pPr>
            <a:r>
              <a:rPr sz="4100" spc="-5" dirty="0">
                <a:solidFill>
                  <a:srgbClr val="212833"/>
                </a:solidFill>
                <a:latin typeface="Arial"/>
                <a:cs typeface="Arial"/>
              </a:rPr>
              <a:t>contains</a:t>
            </a:r>
            <a:r>
              <a:rPr sz="4100" spc="-10" dirty="0">
                <a:solidFill>
                  <a:srgbClr val="2128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833"/>
                </a:solidFill>
                <a:latin typeface="Arial"/>
                <a:cs typeface="Arial"/>
              </a:rPr>
              <a:t>instructions </a:t>
            </a:r>
            <a:r>
              <a:rPr sz="4100" spc="5" dirty="0">
                <a:solidFill>
                  <a:srgbClr val="212833"/>
                </a:solidFill>
                <a:latin typeface="Arial"/>
                <a:cs typeface="Arial"/>
              </a:rPr>
              <a:t> </a:t>
            </a:r>
            <a:r>
              <a:rPr sz="4100" spc="85" dirty="0">
                <a:solidFill>
                  <a:srgbClr val="212833"/>
                </a:solidFill>
                <a:latin typeface="Arial"/>
                <a:cs typeface="Arial"/>
              </a:rPr>
              <a:t>needed </a:t>
            </a:r>
            <a:r>
              <a:rPr sz="4100" spc="195" dirty="0">
                <a:solidFill>
                  <a:srgbClr val="212833"/>
                </a:solidFill>
                <a:latin typeface="Arial"/>
                <a:cs typeface="Arial"/>
              </a:rPr>
              <a:t>to </a:t>
            </a:r>
            <a:r>
              <a:rPr sz="4100" spc="125" dirty="0">
                <a:solidFill>
                  <a:srgbClr val="212833"/>
                </a:solidFill>
                <a:latin typeface="Arial"/>
                <a:cs typeface="Arial"/>
              </a:rPr>
              <a:t>build  </a:t>
            </a:r>
            <a:r>
              <a:rPr sz="4100" spc="25" dirty="0">
                <a:solidFill>
                  <a:srgbClr val="212833"/>
                </a:solidFill>
                <a:latin typeface="Arial"/>
                <a:cs typeface="Arial"/>
              </a:rPr>
              <a:t>dashboard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16233" y="6541374"/>
            <a:ext cx="1066165" cy="2903855"/>
          </a:xfrm>
          <a:custGeom>
            <a:avLst/>
            <a:gdLst/>
            <a:ahLst/>
            <a:cxnLst/>
            <a:rect l="l" t="t" r="r" b="b"/>
            <a:pathLst>
              <a:path w="1066165" h="2903854">
                <a:moveTo>
                  <a:pt x="1065569" y="0"/>
                </a:moveTo>
                <a:lnTo>
                  <a:pt x="0" y="1451740"/>
                </a:lnTo>
                <a:lnTo>
                  <a:pt x="1065569" y="2903479"/>
                </a:lnTo>
                <a:lnTo>
                  <a:pt x="1065569" y="0"/>
                </a:lnTo>
                <a:close/>
              </a:path>
            </a:pathLst>
          </a:custGeom>
          <a:solidFill>
            <a:srgbClr val="447FB5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0" y="711757"/>
            <a:ext cx="14659239" cy="9885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430" y="709084"/>
            <a:ext cx="14659239" cy="98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01512" y="6313278"/>
            <a:ext cx="34709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665" dirty="0">
                <a:latin typeface="Trebuchet MS"/>
                <a:cs typeface="Trebuchet MS"/>
              </a:rPr>
              <a:t>DEMO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3426" y="3277411"/>
            <a:ext cx="3141345" cy="2535555"/>
          </a:xfrm>
          <a:custGeom>
            <a:avLst/>
            <a:gdLst/>
            <a:ahLst/>
            <a:cxnLst/>
            <a:rect l="l" t="t" r="r" b="b"/>
            <a:pathLst>
              <a:path w="3141344" h="2535554">
                <a:moveTo>
                  <a:pt x="2022650" y="2436758"/>
                </a:moveTo>
                <a:lnTo>
                  <a:pt x="1118594" y="2436758"/>
                </a:lnTo>
                <a:lnTo>
                  <a:pt x="1118594" y="2534945"/>
                </a:lnTo>
                <a:lnTo>
                  <a:pt x="2022650" y="2534945"/>
                </a:lnTo>
                <a:lnTo>
                  <a:pt x="2022650" y="2436758"/>
                </a:lnTo>
                <a:close/>
              </a:path>
              <a:path w="3141344" h="2535554">
                <a:moveTo>
                  <a:pt x="1811306" y="2153979"/>
                </a:moveTo>
                <a:lnTo>
                  <a:pt x="1330681" y="2153979"/>
                </a:lnTo>
                <a:lnTo>
                  <a:pt x="1326011" y="2172635"/>
                </a:lnTo>
                <a:lnTo>
                  <a:pt x="1273238" y="2436758"/>
                </a:lnTo>
                <a:lnTo>
                  <a:pt x="1868005" y="2436758"/>
                </a:lnTo>
                <a:lnTo>
                  <a:pt x="1815232" y="2172635"/>
                </a:lnTo>
                <a:lnTo>
                  <a:pt x="1811306" y="2153979"/>
                </a:lnTo>
                <a:close/>
              </a:path>
              <a:path w="3141344" h="2535554">
                <a:moveTo>
                  <a:pt x="3074482" y="0"/>
                </a:moveTo>
                <a:lnTo>
                  <a:pt x="67505" y="0"/>
                </a:lnTo>
                <a:lnTo>
                  <a:pt x="41382" y="5355"/>
                </a:lnTo>
                <a:lnTo>
                  <a:pt x="19907" y="19907"/>
                </a:lnTo>
                <a:lnTo>
                  <a:pt x="5355" y="41381"/>
                </a:lnTo>
                <a:lnTo>
                  <a:pt x="0" y="67503"/>
                </a:lnTo>
                <a:lnTo>
                  <a:pt x="0" y="2086230"/>
                </a:lnTo>
                <a:lnTo>
                  <a:pt x="5355" y="2112391"/>
                </a:lnTo>
                <a:lnTo>
                  <a:pt x="19907" y="2133949"/>
                </a:lnTo>
                <a:lnTo>
                  <a:pt x="41382" y="2148585"/>
                </a:lnTo>
                <a:lnTo>
                  <a:pt x="67505" y="2153979"/>
                </a:lnTo>
                <a:lnTo>
                  <a:pt x="3073749" y="2153979"/>
                </a:lnTo>
                <a:lnTo>
                  <a:pt x="3099872" y="2148585"/>
                </a:lnTo>
                <a:lnTo>
                  <a:pt x="3121347" y="2133949"/>
                </a:lnTo>
                <a:lnTo>
                  <a:pt x="3135899" y="2112390"/>
                </a:lnTo>
                <a:lnTo>
                  <a:pt x="3141255" y="2086230"/>
                </a:lnTo>
                <a:lnTo>
                  <a:pt x="3141255" y="1787741"/>
                </a:lnTo>
                <a:lnTo>
                  <a:pt x="180664" y="1787741"/>
                </a:lnTo>
                <a:lnTo>
                  <a:pt x="180664" y="203492"/>
                </a:lnTo>
                <a:lnTo>
                  <a:pt x="3141255" y="203492"/>
                </a:lnTo>
                <a:lnTo>
                  <a:pt x="3141255" y="123470"/>
                </a:lnTo>
                <a:lnTo>
                  <a:pt x="1570988" y="123470"/>
                </a:lnTo>
                <a:lnTo>
                  <a:pt x="1559352" y="121110"/>
                </a:lnTo>
                <a:lnTo>
                  <a:pt x="1549831" y="114682"/>
                </a:lnTo>
                <a:lnTo>
                  <a:pt x="1543402" y="105161"/>
                </a:lnTo>
                <a:lnTo>
                  <a:pt x="1541042" y="93522"/>
                </a:lnTo>
                <a:lnTo>
                  <a:pt x="1543402" y="81884"/>
                </a:lnTo>
                <a:lnTo>
                  <a:pt x="1549831" y="72363"/>
                </a:lnTo>
                <a:lnTo>
                  <a:pt x="1559352" y="65935"/>
                </a:lnTo>
                <a:lnTo>
                  <a:pt x="1570988" y="63576"/>
                </a:lnTo>
                <a:lnTo>
                  <a:pt x="3140516" y="63576"/>
                </a:lnTo>
                <a:lnTo>
                  <a:pt x="3136345" y="41381"/>
                </a:lnTo>
                <a:lnTo>
                  <a:pt x="3122008" y="19907"/>
                </a:lnTo>
                <a:lnTo>
                  <a:pt x="3100601" y="5355"/>
                </a:lnTo>
                <a:lnTo>
                  <a:pt x="3074482" y="0"/>
                </a:lnTo>
                <a:close/>
              </a:path>
              <a:path w="3141344" h="2535554">
                <a:moveTo>
                  <a:pt x="3141255" y="203492"/>
                </a:moveTo>
                <a:lnTo>
                  <a:pt x="2961323" y="203492"/>
                </a:lnTo>
                <a:lnTo>
                  <a:pt x="2961323" y="1787741"/>
                </a:lnTo>
                <a:lnTo>
                  <a:pt x="3141255" y="1787741"/>
                </a:lnTo>
                <a:lnTo>
                  <a:pt x="3141255" y="203492"/>
                </a:lnTo>
                <a:close/>
              </a:path>
              <a:path w="3141344" h="2535554">
                <a:moveTo>
                  <a:pt x="3140516" y="63576"/>
                </a:moveTo>
                <a:lnTo>
                  <a:pt x="1570988" y="63576"/>
                </a:lnTo>
                <a:lnTo>
                  <a:pt x="1582631" y="65825"/>
                </a:lnTo>
                <a:lnTo>
                  <a:pt x="1592154" y="72069"/>
                </a:lnTo>
                <a:lnTo>
                  <a:pt x="1598581" y="81553"/>
                </a:lnTo>
                <a:lnTo>
                  <a:pt x="1600935" y="93522"/>
                </a:lnTo>
                <a:lnTo>
                  <a:pt x="1598576" y="105161"/>
                </a:lnTo>
                <a:lnTo>
                  <a:pt x="1592150" y="114682"/>
                </a:lnTo>
                <a:lnTo>
                  <a:pt x="1582629" y="121110"/>
                </a:lnTo>
                <a:lnTo>
                  <a:pt x="1570988" y="123470"/>
                </a:lnTo>
                <a:lnTo>
                  <a:pt x="3141255" y="123470"/>
                </a:lnTo>
                <a:lnTo>
                  <a:pt x="3141255" y="67503"/>
                </a:lnTo>
                <a:lnTo>
                  <a:pt x="3140516" y="6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3669" y="2071006"/>
            <a:ext cx="1102042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latin typeface="Courier New"/>
                <a:cs typeface="Courier New"/>
              </a:rPr>
              <a:t>dashboards/moviedash-01.R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486" y="3423979"/>
            <a:ext cx="9109670" cy="6146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956415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Your</a:t>
            </a:r>
            <a:r>
              <a:rPr spc="-844" dirty="0"/>
              <a:t> </a:t>
            </a:r>
            <a:r>
              <a:rPr spc="-15" dirty="0"/>
              <a:t>turn</a:t>
            </a:r>
          </a:p>
        </p:txBody>
      </p:sp>
      <p:sp>
        <p:nvSpPr>
          <p:cNvPr id="3" name="object 3"/>
          <p:cNvSpPr/>
          <p:nvPr/>
        </p:nvSpPr>
        <p:spPr>
          <a:xfrm>
            <a:off x="17988981" y="9416132"/>
            <a:ext cx="1760855" cy="1562100"/>
          </a:xfrm>
          <a:custGeom>
            <a:avLst/>
            <a:gdLst/>
            <a:ahLst/>
            <a:cxnLst/>
            <a:rect l="l" t="t" r="r" b="b"/>
            <a:pathLst>
              <a:path w="1760855" h="1562100">
                <a:moveTo>
                  <a:pt x="387833" y="889000"/>
                </a:moveTo>
                <a:lnTo>
                  <a:pt x="295281" y="889000"/>
                </a:lnTo>
                <a:lnTo>
                  <a:pt x="250874" y="901700"/>
                </a:lnTo>
                <a:lnTo>
                  <a:pt x="208748" y="914400"/>
                </a:lnTo>
                <a:lnTo>
                  <a:pt x="169314" y="927100"/>
                </a:lnTo>
                <a:lnTo>
                  <a:pt x="132983" y="952500"/>
                </a:lnTo>
                <a:lnTo>
                  <a:pt x="100164" y="990600"/>
                </a:lnTo>
                <a:lnTo>
                  <a:pt x="71268" y="1016000"/>
                </a:lnTo>
                <a:lnTo>
                  <a:pt x="46706" y="1054100"/>
                </a:lnTo>
                <a:lnTo>
                  <a:pt x="26887" y="1092200"/>
                </a:lnTo>
                <a:lnTo>
                  <a:pt x="12223" y="1130300"/>
                </a:lnTo>
                <a:lnTo>
                  <a:pt x="3124" y="1181100"/>
                </a:lnTo>
                <a:lnTo>
                  <a:pt x="0" y="1231900"/>
                </a:lnTo>
                <a:lnTo>
                  <a:pt x="3124" y="1270000"/>
                </a:lnTo>
                <a:lnTo>
                  <a:pt x="12223" y="1320800"/>
                </a:lnTo>
                <a:lnTo>
                  <a:pt x="26887" y="1358900"/>
                </a:lnTo>
                <a:lnTo>
                  <a:pt x="46706" y="1397000"/>
                </a:lnTo>
                <a:lnTo>
                  <a:pt x="71268" y="1435100"/>
                </a:lnTo>
                <a:lnTo>
                  <a:pt x="100164" y="1473200"/>
                </a:lnTo>
                <a:lnTo>
                  <a:pt x="132983" y="1498600"/>
                </a:lnTo>
                <a:lnTo>
                  <a:pt x="169314" y="1524000"/>
                </a:lnTo>
                <a:lnTo>
                  <a:pt x="208748" y="1536700"/>
                </a:lnTo>
                <a:lnTo>
                  <a:pt x="250874" y="1562100"/>
                </a:lnTo>
                <a:lnTo>
                  <a:pt x="432231" y="1562100"/>
                </a:lnTo>
                <a:lnTo>
                  <a:pt x="474344" y="1536700"/>
                </a:lnTo>
                <a:lnTo>
                  <a:pt x="513762" y="1524000"/>
                </a:lnTo>
                <a:lnTo>
                  <a:pt x="550077" y="1498600"/>
                </a:lnTo>
                <a:lnTo>
                  <a:pt x="582878" y="1473200"/>
                </a:lnTo>
                <a:lnTo>
                  <a:pt x="602131" y="1447800"/>
                </a:lnTo>
                <a:lnTo>
                  <a:pt x="297185" y="1447800"/>
                </a:lnTo>
                <a:lnTo>
                  <a:pt x="255824" y="1435100"/>
                </a:lnTo>
                <a:lnTo>
                  <a:pt x="218372" y="1409700"/>
                </a:lnTo>
                <a:lnTo>
                  <a:pt x="185723" y="1384300"/>
                </a:lnTo>
                <a:lnTo>
                  <a:pt x="158772" y="1346200"/>
                </a:lnTo>
                <a:lnTo>
                  <a:pt x="138414" y="1308100"/>
                </a:lnTo>
                <a:lnTo>
                  <a:pt x="125543" y="1270000"/>
                </a:lnTo>
                <a:lnTo>
                  <a:pt x="121053" y="1231900"/>
                </a:lnTo>
                <a:lnTo>
                  <a:pt x="125543" y="1181100"/>
                </a:lnTo>
                <a:lnTo>
                  <a:pt x="138414" y="1143000"/>
                </a:lnTo>
                <a:lnTo>
                  <a:pt x="158772" y="1104900"/>
                </a:lnTo>
                <a:lnTo>
                  <a:pt x="185723" y="1066800"/>
                </a:lnTo>
                <a:lnTo>
                  <a:pt x="218372" y="1041400"/>
                </a:lnTo>
                <a:lnTo>
                  <a:pt x="255824" y="1028700"/>
                </a:lnTo>
                <a:lnTo>
                  <a:pt x="297185" y="1016000"/>
                </a:lnTo>
                <a:lnTo>
                  <a:pt x="341560" y="1003300"/>
                </a:lnTo>
                <a:lnTo>
                  <a:pt x="597318" y="1003300"/>
                </a:lnTo>
                <a:lnTo>
                  <a:pt x="582878" y="990600"/>
                </a:lnTo>
                <a:lnTo>
                  <a:pt x="550077" y="952500"/>
                </a:lnTo>
                <a:lnTo>
                  <a:pt x="513762" y="927100"/>
                </a:lnTo>
                <a:lnTo>
                  <a:pt x="474344" y="914400"/>
                </a:lnTo>
                <a:lnTo>
                  <a:pt x="432231" y="901700"/>
                </a:lnTo>
                <a:lnTo>
                  <a:pt x="387833" y="889000"/>
                </a:lnTo>
                <a:close/>
              </a:path>
              <a:path w="1760855" h="1562100">
                <a:moveTo>
                  <a:pt x="1465460" y="889000"/>
                </a:moveTo>
                <a:lnTo>
                  <a:pt x="1372906" y="889000"/>
                </a:lnTo>
                <a:lnTo>
                  <a:pt x="1328507" y="901700"/>
                </a:lnTo>
                <a:lnTo>
                  <a:pt x="1286393" y="914400"/>
                </a:lnTo>
                <a:lnTo>
                  <a:pt x="1246974" y="927100"/>
                </a:lnTo>
                <a:lnTo>
                  <a:pt x="1210660" y="952500"/>
                </a:lnTo>
                <a:lnTo>
                  <a:pt x="1177859" y="990600"/>
                </a:lnTo>
                <a:lnTo>
                  <a:pt x="1148981" y="1016000"/>
                </a:lnTo>
                <a:lnTo>
                  <a:pt x="1124436" y="1054100"/>
                </a:lnTo>
                <a:lnTo>
                  <a:pt x="1104633" y="1092200"/>
                </a:lnTo>
                <a:lnTo>
                  <a:pt x="1089981" y="1130300"/>
                </a:lnTo>
                <a:lnTo>
                  <a:pt x="1080889" y="1181100"/>
                </a:lnTo>
                <a:lnTo>
                  <a:pt x="1077768" y="1231900"/>
                </a:lnTo>
                <a:lnTo>
                  <a:pt x="1080889" y="1270000"/>
                </a:lnTo>
                <a:lnTo>
                  <a:pt x="1089981" y="1320800"/>
                </a:lnTo>
                <a:lnTo>
                  <a:pt x="1104633" y="1358900"/>
                </a:lnTo>
                <a:lnTo>
                  <a:pt x="1124436" y="1397000"/>
                </a:lnTo>
                <a:lnTo>
                  <a:pt x="1148981" y="1435100"/>
                </a:lnTo>
                <a:lnTo>
                  <a:pt x="1177859" y="1473200"/>
                </a:lnTo>
                <a:lnTo>
                  <a:pt x="1210660" y="1498600"/>
                </a:lnTo>
                <a:lnTo>
                  <a:pt x="1246974" y="1524000"/>
                </a:lnTo>
                <a:lnTo>
                  <a:pt x="1286393" y="1536700"/>
                </a:lnTo>
                <a:lnTo>
                  <a:pt x="1328507" y="1562100"/>
                </a:lnTo>
                <a:lnTo>
                  <a:pt x="1509867" y="1562100"/>
                </a:lnTo>
                <a:lnTo>
                  <a:pt x="1551993" y="1536700"/>
                </a:lnTo>
                <a:lnTo>
                  <a:pt x="1591427" y="1524000"/>
                </a:lnTo>
                <a:lnTo>
                  <a:pt x="1627758" y="1498600"/>
                </a:lnTo>
                <a:lnTo>
                  <a:pt x="1660577" y="1473200"/>
                </a:lnTo>
                <a:lnTo>
                  <a:pt x="1679841" y="1447800"/>
                </a:lnTo>
                <a:lnTo>
                  <a:pt x="1374815" y="1447800"/>
                </a:lnTo>
                <a:lnTo>
                  <a:pt x="1333471" y="1435100"/>
                </a:lnTo>
                <a:lnTo>
                  <a:pt x="1296041" y="1409700"/>
                </a:lnTo>
                <a:lnTo>
                  <a:pt x="1263417" y="1384300"/>
                </a:lnTo>
                <a:lnTo>
                  <a:pt x="1236489" y="1346200"/>
                </a:lnTo>
                <a:lnTo>
                  <a:pt x="1216152" y="1308100"/>
                </a:lnTo>
                <a:lnTo>
                  <a:pt x="1203295" y="1270000"/>
                </a:lnTo>
                <a:lnTo>
                  <a:pt x="1198811" y="1231900"/>
                </a:lnTo>
                <a:lnTo>
                  <a:pt x="1203294" y="1181100"/>
                </a:lnTo>
                <a:lnTo>
                  <a:pt x="1216150" y="1143000"/>
                </a:lnTo>
                <a:lnTo>
                  <a:pt x="1236487" y="1104900"/>
                </a:lnTo>
                <a:lnTo>
                  <a:pt x="1263413" y="1066800"/>
                </a:lnTo>
                <a:lnTo>
                  <a:pt x="1296037" y="1041400"/>
                </a:lnTo>
                <a:lnTo>
                  <a:pt x="1333467" y="1028700"/>
                </a:lnTo>
                <a:lnTo>
                  <a:pt x="1374812" y="1016000"/>
                </a:lnTo>
                <a:lnTo>
                  <a:pt x="1419181" y="1003300"/>
                </a:lnTo>
                <a:lnTo>
                  <a:pt x="1675025" y="1003300"/>
                </a:lnTo>
                <a:lnTo>
                  <a:pt x="1660577" y="990600"/>
                </a:lnTo>
                <a:lnTo>
                  <a:pt x="1627758" y="952500"/>
                </a:lnTo>
                <a:lnTo>
                  <a:pt x="1591427" y="927100"/>
                </a:lnTo>
                <a:lnTo>
                  <a:pt x="1551993" y="914400"/>
                </a:lnTo>
                <a:lnTo>
                  <a:pt x="1509867" y="901700"/>
                </a:lnTo>
                <a:lnTo>
                  <a:pt x="1465460" y="889000"/>
                </a:lnTo>
                <a:close/>
              </a:path>
              <a:path w="1760855" h="1562100">
                <a:moveTo>
                  <a:pt x="597318" y="1003300"/>
                </a:moveTo>
                <a:lnTo>
                  <a:pt x="341560" y="1003300"/>
                </a:lnTo>
                <a:lnTo>
                  <a:pt x="385925" y="1016000"/>
                </a:lnTo>
                <a:lnTo>
                  <a:pt x="427268" y="1028700"/>
                </a:lnTo>
                <a:lnTo>
                  <a:pt x="464697" y="1041400"/>
                </a:lnTo>
                <a:lnTo>
                  <a:pt x="497319" y="1066800"/>
                </a:lnTo>
                <a:lnTo>
                  <a:pt x="524245" y="1104900"/>
                </a:lnTo>
                <a:lnTo>
                  <a:pt x="544581" y="1143000"/>
                </a:lnTo>
                <a:lnTo>
                  <a:pt x="557436" y="1181100"/>
                </a:lnTo>
                <a:lnTo>
                  <a:pt x="561920" y="1231900"/>
                </a:lnTo>
                <a:lnTo>
                  <a:pt x="557436" y="1270000"/>
                </a:lnTo>
                <a:lnTo>
                  <a:pt x="544581" y="1308100"/>
                </a:lnTo>
                <a:lnTo>
                  <a:pt x="524245" y="1346200"/>
                </a:lnTo>
                <a:lnTo>
                  <a:pt x="497319" y="1384300"/>
                </a:lnTo>
                <a:lnTo>
                  <a:pt x="464697" y="1409700"/>
                </a:lnTo>
                <a:lnTo>
                  <a:pt x="427268" y="1435100"/>
                </a:lnTo>
                <a:lnTo>
                  <a:pt x="385925" y="1447800"/>
                </a:lnTo>
                <a:lnTo>
                  <a:pt x="602131" y="1447800"/>
                </a:lnTo>
                <a:lnTo>
                  <a:pt x="636303" y="1397000"/>
                </a:lnTo>
                <a:lnTo>
                  <a:pt x="656107" y="1358900"/>
                </a:lnTo>
                <a:lnTo>
                  <a:pt x="670760" y="1320800"/>
                </a:lnTo>
                <a:lnTo>
                  <a:pt x="679852" y="1270000"/>
                </a:lnTo>
                <a:lnTo>
                  <a:pt x="682973" y="1231900"/>
                </a:lnTo>
                <a:lnTo>
                  <a:pt x="679852" y="1181100"/>
                </a:lnTo>
                <a:lnTo>
                  <a:pt x="670760" y="1130300"/>
                </a:lnTo>
                <a:lnTo>
                  <a:pt x="656107" y="1092200"/>
                </a:lnTo>
                <a:lnTo>
                  <a:pt x="636303" y="1054100"/>
                </a:lnTo>
                <a:lnTo>
                  <a:pt x="611757" y="1016000"/>
                </a:lnTo>
                <a:lnTo>
                  <a:pt x="597318" y="1003300"/>
                </a:lnTo>
                <a:close/>
              </a:path>
              <a:path w="1760855" h="1562100">
                <a:moveTo>
                  <a:pt x="1675025" y="1003300"/>
                </a:moveTo>
                <a:lnTo>
                  <a:pt x="1419181" y="1003300"/>
                </a:lnTo>
                <a:lnTo>
                  <a:pt x="1463556" y="1016000"/>
                </a:lnTo>
                <a:lnTo>
                  <a:pt x="1504917" y="1028700"/>
                </a:lnTo>
                <a:lnTo>
                  <a:pt x="1542369" y="1041400"/>
                </a:lnTo>
                <a:lnTo>
                  <a:pt x="1575018" y="1066800"/>
                </a:lnTo>
                <a:lnTo>
                  <a:pt x="1601969" y="1104900"/>
                </a:lnTo>
                <a:lnTo>
                  <a:pt x="1622328" y="1143000"/>
                </a:lnTo>
                <a:lnTo>
                  <a:pt x="1635199" y="1181100"/>
                </a:lnTo>
                <a:lnTo>
                  <a:pt x="1639688" y="1231900"/>
                </a:lnTo>
                <a:lnTo>
                  <a:pt x="1635199" y="1270000"/>
                </a:lnTo>
                <a:lnTo>
                  <a:pt x="1622328" y="1308100"/>
                </a:lnTo>
                <a:lnTo>
                  <a:pt x="1601969" y="1346200"/>
                </a:lnTo>
                <a:lnTo>
                  <a:pt x="1575018" y="1384300"/>
                </a:lnTo>
                <a:lnTo>
                  <a:pt x="1542369" y="1409700"/>
                </a:lnTo>
                <a:lnTo>
                  <a:pt x="1504917" y="1435100"/>
                </a:lnTo>
                <a:lnTo>
                  <a:pt x="1463556" y="1447800"/>
                </a:lnTo>
                <a:lnTo>
                  <a:pt x="1679841" y="1447800"/>
                </a:lnTo>
                <a:lnTo>
                  <a:pt x="1714035" y="1397000"/>
                </a:lnTo>
                <a:lnTo>
                  <a:pt x="1733854" y="1358900"/>
                </a:lnTo>
                <a:lnTo>
                  <a:pt x="1748518" y="1320800"/>
                </a:lnTo>
                <a:lnTo>
                  <a:pt x="1757617" y="1270000"/>
                </a:lnTo>
                <a:lnTo>
                  <a:pt x="1760742" y="1231900"/>
                </a:lnTo>
                <a:lnTo>
                  <a:pt x="1757617" y="1181100"/>
                </a:lnTo>
                <a:lnTo>
                  <a:pt x="1748518" y="1130300"/>
                </a:lnTo>
                <a:lnTo>
                  <a:pt x="1733854" y="1092200"/>
                </a:lnTo>
                <a:lnTo>
                  <a:pt x="1714035" y="1054100"/>
                </a:lnTo>
                <a:lnTo>
                  <a:pt x="1689473" y="1016000"/>
                </a:lnTo>
                <a:lnTo>
                  <a:pt x="1675025" y="1003300"/>
                </a:lnTo>
                <a:close/>
              </a:path>
              <a:path w="1760855" h="1562100">
                <a:moveTo>
                  <a:pt x="1032972" y="215900"/>
                </a:moveTo>
                <a:lnTo>
                  <a:pt x="944547" y="215900"/>
                </a:lnTo>
                <a:lnTo>
                  <a:pt x="922945" y="228600"/>
                </a:lnTo>
                <a:lnTo>
                  <a:pt x="902653" y="241300"/>
                </a:lnTo>
                <a:lnTo>
                  <a:pt x="526298" y="520700"/>
                </a:lnTo>
                <a:lnTo>
                  <a:pt x="492007" y="558800"/>
                </a:lnTo>
                <a:lnTo>
                  <a:pt x="475693" y="596900"/>
                </a:lnTo>
                <a:lnTo>
                  <a:pt x="478182" y="647700"/>
                </a:lnTo>
                <a:lnTo>
                  <a:pt x="500298" y="698500"/>
                </a:lnTo>
                <a:lnTo>
                  <a:pt x="503995" y="698500"/>
                </a:lnTo>
                <a:lnTo>
                  <a:pt x="508036" y="711200"/>
                </a:lnTo>
                <a:lnTo>
                  <a:pt x="512267" y="711200"/>
                </a:lnTo>
                <a:lnTo>
                  <a:pt x="517334" y="723900"/>
                </a:lnTo>
                <a:lnTo>
                  <a:pt x="528907" y="723900"/>
                </a:lnTo>
                <a:lnTo>
                  <a:pt x="535512" y="736600"/>
                </a:lnTo>
                <a:lnTo>
                  <a:pt x="813786" y="901700"/>
                </a:lnTo>
                <a:lnTo>
                  <a:pt x="780499" y="1295400"/>
                </a:lnTo>
                <a:lnTo>
                  <a:pt x="784829" y="1333500"/>
                </a:lnTo>
                <a:lnTo>
                  <a:pt x="802607" y="1371600"/>
                </a:lnTo>
                <a:lnTo>
                  <a:pt x="831033" y="1397000"/>
                </a:lnTo>
                <a:lnTo>
                  <a:pt x="910238" y="1397000"/>
                </a:lnTo>
                <a:lnTo>
                  <a:pt x="939491" y="1371600"/>
                </a:lnTo>
                <a:lnTo>
                  <a:pt x="960366" y="1346200"/>
                </a:lnTo>
                <a:lnTo>
                  <a:pt x="970054" y="1320800"/>
                </a:lnTo>
                <a:lnTo>
                  <a:pt x="1008293" y="863600"/>
                </a:lnTo>
                <a:lnTo>
                  <a:pt x="1006895" y="838200"/>
                </a:lnTo>
                <a:lnTo>
                  <a:pt x="998593" y="812800"/>
                </a:lnTo>
                <a:lnTo>
                  <a:pt x="984034" y="787400"/>
                </a:lnTo>
                <a:lnTo>
                  <a:pt x="963865" y="774700"/>
                </a:lnTo>
                <a:lnTo>
                  <a:pt x="772520" y="660400"/>
                </a:lnTo>
                <a:lnTo>
                  <a:pt x="1057266" y="444500"/>
                </a:lnTo>
                <a:lnTo>
                  <a:pt x="1205724" y="444500"/>
                </a:lnTo>
                <a:lnTo>
                  <a:pt x="1098259" y="279400"/>
                </a:lnTo>
                <a:lnTo>
                  <a:pt x="1095267" y="279400"/>
                </a:lnTo>
                <a:lnTo>
                  <a:pt x="1091931" y="266700"/>
                </a:lnTo>
                <a:lnTo>
                  <a:pt x="1084228" y="266700"/>
                </a:lnTo>
                <a:lnTo>
                  <a:pt x="1080867" y="254000"/>
                </a:lnTo>
                <a:lnTo>
                  <a:pt x="1072668" y="254000"/>
                </a:lnTo>
                <a:lnTo>
                  <a:pt x="1071757" y="241300"/>
                </a:lnTo>
                <a:lnTo>
                  <a:pt x="1070888" y="241300"/>
                </a:lnTo>
                <a:lnTo>
                  <a:pt x="1052892" y="228600"/>
                </a:lnTo>
                <a:lnTo>
                  <a:pt x="1032972" y="215900"/>
                </a:lnTo>
                <a:close/>
              </a:path>
              <a:path w="1760855" h="1562100">
                <a:moveTo>
                  <a:pt x="1205724" y="444500"/>
                </a:moveTo>
                <a:lnTo>
                  <a:pt x="1057266" y="444500"/>
                </a:lnTo>
                <a:lnTo>
                  <a:pt x="1206382" y="673100"/>
                </a:lnTo>
                <a:lnTo>
                  <a:pt x="1543713" y="673100"/>
                </a:lnTo>
                <a:lnTo>
                  <a:pt x="1562951" y="660400"/>
                </a:lnTo>
                <a:lnTo>
                  <a:pt x="1575919" y="635000"/>
                </a:lnTo>
                <a:lnTo>
                  <a:pt x="1580674" y="609600"/>
                </a:lnTo>
                <a:lnTo>
                  <a:pt x="1575919" y="584200"/>
                </a:lnTo>
                <a:lnTo>
                  <a:pt x="1562951" y="571500"/>
                </a:lnTo>
                <a:lnTo>
                  <a:pt x="1543713" y="558800"/>
                </a:lnTo>
                <a:lnTo>
                  <a:pt x="1520152" y="546100"/>
                </a:lnTo>
                <a:lnTo>
                  <a:pt x="1271856" y="546100"/>
                </a:lnTo>
                <a:lnTo>
                  <a:pt x="1205724" y="444500"/>
                </a:lnTo>
                <a:close/>
              </a:path>
              <a:path w="1760855" h="1562100">
                <a:moveTo>
                  <a:pt x="1341614" y="0"/>
                </a:moveTo>
                <a:lnTo>
                  <a:pt x="1276379" y="0"/>
                </a:lnTo>
                <a:lnTo>
                  <a:pt x="1244723" y="12700"/>
                </a:lnTo>
                <a:lnTo>
                  <a:pt x="1188225" y="50800"/>
                </a:lnTo>
                <a:lnTo>
                  <a:pt x="1160442" y="88900"/>
                </a:lnTo>
                <a:lnTo>
                  <a:pt x="1143773" y="127000"/>
                </a:lnTo>
                <a:lnTo>
                  <a:pt x="1138216" y="165100"/>
                </a:lnTo>
                <a:lnTo>
                  <a:pt x="1143773" y="215900"/>
                </a:lnTo>
                <a:lnTo>
                  <a:pt x="1160442" y="254000"/>
                </a:lnTo>
                <a:lnTo>
                  <a:pt x="1188225" y="292100"/>
                </a:lnTo>
                <a:lnTo>
                  <a:pt x="1224636" y="317500"/>
                </a:lnTo>
                <a:lnTo>
                  <a:pt x="1265663" y="330200"/>
                </a:lnTo>
                <a:lnTo>
                  <a:pt x="1308998" y="342900"/>
                </a:lnTo>
                <a:lnTo>
                  <a:pt x="1352333" y="330200"/>
                </a:lnTo>
                <a:lnTo>
                  <a:pt x="1393363" y="317500"/>
                </a:lnTo>
                <a:lnTo>
                  <a:pt x="1429778" y="292100"/>
                </a:lnTo>
                <a:lnTo>
                  <a:pt x="1457556" y="254000"/>
                </a:lnTo>
                <a:lnTo>
                  <a:pt x="1474223" y="215900"/>
                </a:lnTo>
                <a:lnTo>
                  <a:pt x="1479779" y="165100"/>
                </a:lnTo>
                <a:lnTo>
                  <a:pt x="1474223" y="127000"/>
                </a:lnTo>
                <a:lnTo>
                  <a:pt x="1457556" y="88900"/>
                </a:lnTo>
                <a:lnTo>
                  <a:pt x="1429778" y="50800"/>
                </a:lnTo>
                <a:lnTo>
                  <a:pt x="1373271" y="12700"/>
                </a:lnTo>
                <a:lnTo>
                  <a:pt x="1341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5578" y="2981973"/>
            <a:ext cx="16087090" cy="263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984" indent="-502920">
              <a:lnSpc>
                <a:spcPts val="5765"/>
              </a:lnSpc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-20" dirty="0">
                <a:latin typeface="Arial"/>
                <a:cs typeface="Arial"/>
              </a:rPr>
              <a:t>Start </a:t>
            </a:r>
            <a:r>
              <a:rPr sz="3600" spc="75" dirty="0">
                <a:latin typeface="Arial"/>
                <a:cs typeface="Arial"/>
              </a:rPr>
              <a:t>with</a:t>
            </a:r>
            <a:r>
              <a:rPr sz="3600" spc="25" dirty="0">
                <a:latin typeface="Arial"/>
                <a:cs typeface="Arial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dashboards/moviedash-01.R</a:t>
            </a:r>
            <a:endParaRPr sz="3600">
              <a:latin typeface="Courier New"/>
              <a:cs typeface="Courier New"/>
            </a:endParaRPr>
          </a:p>
          <a:p>
            <a:pPr marL="514984" indent="-50292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170" dirty="0">
                <a:latin typeface="Arial"/>
                <a:cs typeface="Arial"/>
              </a:rPr>
              <a:t>Add </a:t>
            </a:r>
            <a:r>
              <a:rPr sz="3600" spc="120" dirty="0">
                <a:latin typeface="Arial"/>
                <a:cs typeface="Arial"/>
              </a:rPr>
              <a:t>two </a:t>
            </a:r>
            <a:r>
              <a:rPr sz="3600" spc="45" dirty="0">
                <a:latin typeface="Arial"/>
                <a:cs typeface="Arial"/>
              </a:rPr>
              <a:t>more </a:t>
            </a:r>
            <a:r>
              <a:rPr sz="3600" spc="-15" dirty="0">
                <a:latin typeface="Arial"/>
                <a:cs typeface="Arial"/>
              </a:rPr>
              <a:t>value </a:t>
            </a:r>
            <a:r>
              <a:rPr sz="3600" spc="10" dirty="0">
                <a:latin typeface="Arial"/>
                <a:cs typeface="Arial"/>
              </a:rPr>
              <a:t>boxes: </a:t>
            </a:r>
            <a:r>
              <a:rPr sz="3600" spc="-10" dirty="0">
                <a:latin typeface="Arial"/>
                <a:cs typeface="Arial"/>
              </a:rPr>
              <a:t>average </a:t>
            </a:r>
            <a:r>
              <a:rPr sz="3600" spc="40" dirty="0">
                <a:latin typeface="Arial"/>
                <a:cs typeface="Arial"/>
              </a:rPr>
              <a:t>IMDB </a:t>
            </a:r>
            <a:r>
              <a:rPr sz="3600" spc="65" dirty="0">
                <a:latin typeface="Arial"/>
                <a:cs typeface="Arial"/>
              </a:rPr>
              <a:t>rating </a:t>
            </a:r>
            <a:r>
              <a:rPr sz="3600" spc="35" dirty="0">
                <a:latin typeface="Arial"/>
                <a:cs typeface="Arial"/>
              </a:rPr>
              <a:t>and </a:t>
            </a:r>
            <a:r>
              <a:rPr sz="3600" spc="55" dirty="0">
                <a:latin typeface="Arial"/>
                <a:cs typeface="Arial"/>
              </a:rPr>
              <a:t>number </a:t>
            </a:r>
            <a:r>
              <a:rPr sz="3600" spc="110" dirty="0">
                <a:latin typeface="Arial"/>
                <a:cs typeface="Arial"/>
              </a:rPr>
              <a:t>of </a:t>
            </a:r>
            <a:r>
              <a:rPr sz="3600" spc="-40" dirty="0">
                <a:latin typeface="Arial"/>
                <a:cs typeface="Arial"/>
              </a:rPr>
              <a:t>Oscar</a:t>
            </a:r>
            <a:r>
              <a:rPr sz="3600" spc="-530" dirty="0">
                <a:latin typeface="Arial"/>
                <a:cs typeface="Arial"/>
              </a:rPr>
              <a:t> </a:t>
            </a:r>
            <a:r>
              <a:rPr sz="3600" spc="-40" dirty="0">
                <a:latin typeface="Arial"/>
                <a:cs typeface="Arial"/>
              </a:rPr>
              <a:t>wins</a:t>
            </a:r>
            <a:endParaRPr sz="3600">
              <a:latin typeface="Arial"/>
              <a:cs typeface="Arial"/>
            </a:endParaRPr>
          </a:p>
          <a:p>
            <a:pPr marL="514984" indent="-502920">
              <a:lnSpc>
                <a:spcPct val="100000"/>
              </a:lnSpc>
              <a:spcBef>
                <a:spcPts val="1120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-170" dirty="0">
                <a:latin typeface="Arial"/>
                <a:cs typeface="Arial"/>
              </a:rPr>
              <a:t>Try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25" dirty="0">
                <a:latin typeface="Arial"/>
                <a:cs typeface="Arial"/>
              </a:rPr>
              <a:t>match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10" dirty="0">
                <a:latin typeface="Arial"/>
                <a:cs typeface="Arial"/>
              </a:rPr>
              <a:t>colors </a:t>
            </a:r>
            <a:r>
              <a:rPr sz="3600" spc="35" dirty="0">
                <a:latin typeface="Arial"/>
                <a:cs typeface="Arial"/>
              </a:rPr>
              <a:t>and </a:t>
            </a:r>
            <a:r>
              <a:rPr sz="3600" spc="-15" dirty="0">
                <a:latin typeface="Arial"/>
                <a:cs typeface="Arial"/>
              </a:rPr>
              <a:t>icons </a:t>
            </a:r>
            <a:r>
              <a:rPr sz="3600" spc="-190" dirty="0">
                <a:latin typeface="Arial"/>
                <a:cs typeface="Arial"/>
              </a:rPr>
              <a:t>as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40" dirty="0">
                <a:latin typeface="Arial"/>
                <a:cs typeface="Arial"/>
              </a:rPr>
              <a:t>well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4025" y="6044343"/>
            <a:ext cx="17076129" cy="3185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209174" y="9999422"/>
            <a:ext cx="3686175" cy="1320165"/>
            <a:chOff x="8209174" y="9999422"/>
            <a:chExt cx="3686175" cy="1320165"/>
          </a:xfrm>
        </p:grpSpPr>
        <p:sp>
          <p:nvSpPr>
            <p:cNvPr id="8" name="object 8"/>
            <p:cNvSpPr/>
            <p:nvPr/>
          </p:nvSpPr>
          <p:spPr>
            <a:xfrm>
              <a:off x="8219645" y="10168748"/>
              <a:ext cx="3664809" cy="11398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19645" y="10009893"/>
              <a:ext cx="3665220" cy="1299210"/>
            </a:xfrm>
            <a:custGeom>
              <a:avLst/>
              <a:gdLst/>
              <a:ahLst/>
              <a:cxnLst/>
              <a:rect l="l" t="t" r="r" b="b"/>
              <a:pathLst>
                <a:path w="3665220" h="1299209">
                  <a:moveTo>
                    <a:pt x="0" y="0"/>
                  </a:moveTo>
                  <a:lnTo>
                    <a:pt x="3664809" y="0"/>
                  </a:lnTo>
                  <a:lnTo>
                    <a:pt x="3664809" y="1298663"/>
                  </a:lnTo>
                </a:path>
                <a:path w="3665220" h="1299209">
                  <a:moveTo>
                    <a:pt x="0" y="1298663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5987" y="6313278"/>
            <a:ext cx="598678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730" dirty="0">
                <a:latin typeface="Trebuchet MS"/>
                <a:cs typeface="Trebuchet MS"/>
              </a:rPr>
              <a:t>SO</a:t>
            </a:r>
            <a:r>
              <a:rPr sz="9200" b="1" spc="-105" dirty="0">
                <a:latin typeface="Trebuchet MS"/>
                <a:cs typeface="Trebuchet MS"/>
              </a:rPr>
              <a:t>L</a:t>
            </a:r>
            <a:r>
              <a:rPr sz="9200" b="1" spc="455" dirty="0">
                <a:latin typeface="Trebuchet MS"/>
                <a:cs typeface="Trebuchet MS"/>
              </a:rPr>
              <a:t>UTION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10767" y="3278180"/>
            <a:ext cx="2667000" cy="2533650"/>
          </a:xfrm>
          <a:custGeom>
            <a:avLst/>
            <a:gdLst/>
            <a:ahLst/>
            <a:cxnLst/>
            <a:rect l="l" t="t" r="r" b="b"/>
            <a:pathLst>
              <a:path w="2667000" h="2533650">
                <a:moveTo>
                  <a:pt x="967492" y="2424439"/>
                </a:moveTo>
                <a:lnTo>
                  <a:pt x="681231" y="2424439"/>
                </a:lnTo>
                <a:lnTo>
                  <a:pt x="691928" y="2424613"/>
                </a:lnTo>
                <a:lnTo>
                  <a:pt x="702808" y="2430687"/>
                </a:lnTo>
                <a:lnTo>
                  <a:pt x="728254" y="2453253"/>
                </a:lnTo>
                <a:lnTo>
                  <a:pt x="741267" y="2465330"/>
                </a:lnTo>
                <a:lnTo>
                  <a:pt x="769658" y="2491834"/>
                </a:lnTo>
                <a:lnTo>
                  <a:pt x="786771" y="2507134"/>
                </a:lnTo>
                <a:lnTo>
                  <a:pt x="802263" y="2519297"/>
                </a:lnTo>
                <a:lnTo>
                  <a:pt x="816712" y="2527966"/>
                </a:lnTo>
                <a:lnTo>
                  <a:pt x="830696" y="2532783"/>
                </a:lnTo>
                <a:lnTo>
                  <a:pt x="844793" y="2533392"/>
                </a:lnTo>
                <a:lnTo>
                  <a:pt x="859581" y="2529435"/>
                </a:lnTo>
                <a:lnTo>
                  <a:pt x="893542" y="2506394"/>
                </a:lnTo>
                <a:lnTo>
                  <a:pt x="937205" y="2460802"/>
                </a:lnTo>
                <a:lnTo>
                  <a:pt x="964119" y="2428656"/>
                </a:lnTo>
                <a:lnTo>
                  <a:pt x="967492" y="2424439"/>
                </a:lnTo>
                <a:close/>
              </a:path>
              <a:path w="2667000" h="2533650">
                <a:moveTo>
                  <a:pt x="294779" y="1226322"/>
                </a:moveTo>
                <a:lnTo>
                  <a:pt x="276654" y="1226498"/>
                </a:lnTo>
                <a:lnTo>
                  <a:pt x="235989" y="1236083"/>
                </a:lnTo>
                <a:lnTo>
                  <a:pt x="212342" y="1240885"/>
                </a:lnTo>
                <a:lnTo>
                  <a:pt x="187374" y="1248101"/>
                </a:lnTo>
                <a:lnTo>
                  <a:pt x="162018" y="1260452"/>
                </a:lnTo>
                <a:lnTo>
                  <a:pt x="157655" y="1272124"/>
                </a:lnTo>
                <a:lnTo>
                  <a:pt x="159656" y="1286021"/>
                </a:lnTo>
                <a:lnTo>
                  <a:pt x="164246" y="1301330"/>
                </a:lnTo>
                <a:lnTo>
                  <a:pt x="167652" y="1317240"/>
                </a:lnTo>
                <a:lnTo>
                  <a:pt x="153472" y="1332392"/>
                </a:lnTo>
                <a:lnTo>
                  <a:pt x="116055" y="1342607"/>
                </a:lnTo>
                <a:lnTo>
                  <a:pt x="68836" y="1354173"/>
                </a:lnTo>
                <a:lnTo>
                  <a:pt x="25248" y="1373378"/>
                </a:lnTo>
                <a:lnTo>
                  <a:pt x="21929" y="1382844"/>
                </a:lnTo>
                <a:lnTo>
                  <a:pt x="25225" y="1396766"/>
                </a:lnTo>
                <a:lnTo>
                  <a:pt x="29290" y="1410753"/>
                </a:lnTo>
                <a:lnTo>
                  <a:pt x="28274" y="1420414"/>
                </a:lnTo>
                <a:lnTo>
                  <a:pt x="13587" y="1433913"/>
                </a:lnTo>
                <a:lnTo>
                  <a:pt x="3607" y="1442338"/>
                </a:lnTo>
                <a:lnTo>
                  <a:pt x="0" y="1451776"/>
                </a:lnTo>
                <a:lnTo>
                  <a:pt x="23848" y="1514275"/>
                </a:lnTo>
                <a:lnTo>
                  <a:pt x="44258" y="1559504"/>
                </a:lnTo>
                <a:lnTo>
                  <a:pt x="65561" y="1604105"/>
                </a:lnTo>
                <a:lnTo>
                  <a:pt x="87653" y="1648180"/>
                </a:lnTo>
                <a:lnTo>
                  <a:pt x="110431" y="1691831"/>
                </a:lnTo>
                <a:lnTo>
                  <a:pt x="133794" y="1735162"/>
                </a:lnTo>
                <a:lnTo>
                  <a:pt x="157639" y="1778275"/>
                </a:lnTo>
                <a:lnTo>
                  <a:pt x="181862" y="1821273"/>
                </a:lnTo>
                <a:lnTo>
                  <a:pt x="255781" y="1950601"/>
                </a:lnTo>
                <a:lnTo>
                  <a:pt x="280495" y="1994164"/>
                </a:lnTo>
                <a:lnTo>
                  <a:pt x="305074" y="2038126"/>
                </a:lnTo>
                <a:lnTo>
                  <a:pt x="329417" y="2082588"/>
                </a:lnTo>
                <a:lnTo>
                  <a:pt x="353421" y="2127653"/>
                </a:lnTo>
                <a:lnTo>
                  <a:pt x="376983" y="2173425"/>
                </a:lnTo>
                <a:lnTo>
                  <a:pt x="400001" y="2220005"/>
                </a:lnTo>
                <a:lnTo>
                  <a:pt x="436497" y="2291669"/>
                </a:lnTo>
                <a:lnTo>
                  <a:pt x="469379" y="2348679"/>
                </a:lnTo>
                <a:lnTo>
                  <a:pt x="498920" y="2392504"/>
                </a:lnTo>
                <a:lnTo>
                  <a:pt x="525392" y="2424613"/>
                </a:lnTo>
                <a:lnTo>
                  <a:pt x="570218" y="2459557"/>
                </a:lnTo>
                <a:lnTo>
                  <a:pt x="589116" y="2465330"/>
                </a:lnTo>
                <a:lnTo>
                  <a:pt x="606035" y="2465262"/>
                </a:lnTo>
                <a:lnTo>
                  <a:pt x="621283" y="2460802"/>
                </a:lnTo>
                <a:lnTo>
                  <a:pt x="635024" y="2453477"/>
                </a:lnTo>
                <a:lnTo>
                  <a:pt x="647638" y="2444698"/>
                </a:lnTo>
                <a:lnTo>
                  <a:pt x="659363" y="2435952"/>
                </a:lnTo>
                <a:lnTo>
                  <a:pt x="670470" y="2428710"/>
                </a:lnTo>
                <a:lnTo>
                  <a:pt x="681231" y="2424439"/>
                </a:lnTo>
                <a:lnTo>
                  <a:pt x="967492" y="2424439"/>
                </a:lnTo>
                <a:lnTo>
                  <a:pt x="995193" y="2389800"/>
                </a:lnTo>
                <a:lnTo>
                  <a:pt x="1031005" y="2343877"/>
                </a:lnTo>
                <a:lnTo>
                  <a:pt x="1172647" y="2160133"/>
                </a:lnTo>
                <a:lnTo>
                  <a:pt x="1233190" y="2082368"/>
                </a:lnTo>
                <a:lnTo>
                  <a:pt x="1264124" y="2039905"/>
                </a:lnTo>
                <a:lnTo>
                  <a:pt x="1304526" y="1986038"/>
                </a:lnTo>
                <a:lnTo>
                  <a:pt x="1353420" y="1921985"/>
                </a:lnTo>
                <a:lnTo>
                  <a:pt x="1440554" y="1809466"/>
                </a:lnTo>
                <a:lnTo>
                  <a:pt x="1460175" y="1784338"/>
                </a:lnTo>
                <a:lnTo>
                  <a:pt x="756995" y="1784338"/>
                </a:lnTo>
                <a:lnTo>
                  <a:pt x="724800" y="1746335"/>
                </a:lnTo>
                <a:lnTo>
                  <a:pt x="683831" y="1694013"/>
                </a:lnTo>
                <a:lnTo>
                  <a:pt x="654314" y="1654796"/>
                </a:lnTo>
                <a:lnTo>
                  <a:pt x="626230" y="1616641"/>
                </a:lnTo>
                <a:lnTo>
                  <a:pt x="544650" y="1504442"/>
                </a:lnTo>
                <a:lnTo>
                  <a:pt x="516371" y="1466432"/>
                </a:lnTo>
                <a:lnTo>
                  <a:pt x="486561" y="1427432"/>
                </a:lnTo>
                <a:lnTo>
                  <a:pt x="454627" y="1387034"/>
                </a:lnTo>
                <a:lnTo>
                  <a:pt x="423892" y="1350688"/>
                </a:lnTo>
                <a:lnTo>
                  <a:pt x="391883" y="1315305"/>
                </a:lnTo>
                <a:lnTo>
                  <a:pt x="359438" y="1280240"/>
                </a:lnTo>
                <a:lnTo>
                  <a:pt x="327396" y="1244845"/>
                </a:lnTo>
                <a:lnTo>
                  <a:pt x="311710" y="1231940"/>
                </a:lnTo>
                <a:lnTo>
                  <a:pt x="294779" y="1226322"/>
                </a:lnTo>
                <a:close/>
              </a:path>
              <a:path w="2667000" h="2533650">
                <a:moveTo>
                  <a:pt x="2399117" y="0"/>
                </a:moveTo>
                <a:lnTo>
                  <a:pt x="2365771" y="20837"/>
                </a:lnTo>
                <a:lnTo>
                  <a:pt x="2329422" y="51831"/>
                </a:lnTo>
                <a:lnTo>
                  <a:pt x="2282965" y="95135"/>
                </a:lnTo>
                <a:lnTo>
                  <a:pt x="2227417" y="149575"/>
                </a:lnTo>
                <a:lnTo>
                  <a:pt x="2196553" y="180603"/>
                </a:lnTo>
                <a:lnTo>
                  <a:pt x="2163798" y="213974"/>
                </a:lnTo>
                <a:lnTo>
                  <a:pt x="2129279" y="249541"/>
                </a:lnTo>
                <a:lnTo>
                  <a:pt x="2055458" y="326676"/>
                </a:lnTo>
                <a:lnTo>
                  <a:pt x="1976110" y="410833"/>
                </a:lnTo>
                <a:lnTo>
                  <a:pt x="1848948" y="547662"/>
                </a:lnTo>
                <a:lnTo>
                  <a:pt x="1669547" y="743707"/>
                </a:lnTo>
                <a:lnTo>
                  <a:pt x="1440914" y="997407"/>
                </a:lnTo>
                <a:lnTo>
                  <a:pt x="1181116" y="1290286"/>
                </a:lnTo>
                <a:lnTo>
                  <a:pt x="995409" y="1503169"/>
                </a:lnTo>
                <a:lnTo>
                  <a:pt x="904545" y="1609065"/>
                </a:lnTo>
                <a:lnTo>
                  <a:pt x="854656" y="1668116"/>
                </a:lnTo>
                <a:lnTo>
                  <a:pt x="814504" y="1716559"/>
                </a:lnTo>
                <a:lnTo>
                  <a:pt x="798397" y="1736435"/>
                </a:lnTo>
                <a:lnTo>
                  <a:pt x="788881" y="1747879"/>
                </a:lnTo>
                <a:lnTo>
                  <a:pt x="778894" y="1759416"/>
                </a:lnTo>
                <a:lnTo>
                  <a:pt x="756995" y="1784338"/>
                </a:lnTo>
                <a:lnTo>
                  <a:pt x="1460175" y="1784338"/>
                </a:lnTo>
                <a:lnTo>
                  <a:pt x="1652407" y="1540300"/>
                </a:lnTo>
                <a:lnTo>
                  <a:pt x="1933337" y="1188809"/>
                </a:lnTo>
                <a:lnTo>
                  <a:pt x="2172978" y="892974"/>
                </a:lnTo>
                <a:lnTo>
                  <a:pt x="2318335" y="715776"/>
                </a:lnTo>
                <a:lnTo>
                  <a:pt x="2414246" y="600309"/>
                </a:lnTo>
                <a:lnTo>
                  <a:pt x="2470118" y="533912"/>
                </a:lnTo>
                <a:lnTo>
                  <a:pt x="2495268" y="504345"/>
                </a:lnTo>
                <a:lnTo>
                  <a:pt x="2539385" y="453231"/>
                </a:lnTo>
                <a:lnTo>
                  <a:pt x="2593549" y="392463"/>
                </a:lnTo>
                <a:lnTo>
                  <a:pt x="2611643" y="370496"/>
                </a:lnTo>
                <a:lnTo>
                  <a:pt x="2628154" y="347219"/>
                </a:lnTo>
                <a:lnTo>
                  <a:pt x="2642508" y="321924"/>
                </a:lnTo>
                <a:lnTo>
                  <a:pt x="2661267" y="282299"/>
                </a:lnTo>
                <a:lnTo>
                  <a:pt x="2666421" y="256909"/>
                </a:lnTo>
                <a:lnTo>
                  <a:pt x="2656258" y="233898"/>
                </a:lnTo>
                <a:lnTo>
                  <a:pt x="2629064" y="201410"/>
                </a:lnTo>
                <a:lnTo>
                  <a:pt x="2584737" y="178470"/>
                </a:lnTo>
                <a:lnTo>
                  <a:pt x="2566427" y="178218"/>
                </a:lnTo>
                <a:lnTo>
                  <a:pt x="2533717" y="174428"/>
                </a:lnTo>
                <a:lnTo>
                  <a:pt x="2510901" y="160365"/>
                </a:lnTo>
                <a:lnTo>
                  <a:pt x="2498453" y="137292"/>
                </a:lnTo>
                <a:lnTo>
                  <a:pt x="2496848" y="106474"/>
                </a:lnTo>
                <a:lnTo>
                  <a:pt x="2497020" y="98454"/>
                </a:lnTo>
                <a:lnTo>
                  <a:pt x="2495779" y="90114"/>
                </a:lnTo>
                <a:lnTo>
                  <a:pt x="2472092" y="58404"/>
                </a:lnTo>
                <a:lnTo>
                  <a:pt x="2423210" y="15564"/>
                </a:lnTo>
                <a:lnTo>
                  <a:pt x="2404076" y="482"/>
                </a:lnTo>
                <a:lnTo>
                  <a:pt x="2399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3669" y="2071006"/>
            <a:ext cx="1102042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latin typeface="Courier New"/>
                <a:cs typeface="Courier New"/>
              </a:rPr>
              <a:t>dashboards/moviedash-02.R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3194" y="3420579"/>
            <a:ext cx="9109670" cy="6142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01512" y="6313278"/>
            <a:ext cx="34709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665" dirty="0">
                <a:latin typeface="Trebuchet MS"/>
                <a:cs typeface="Trebuchet MS"/>
              </a:rPr>
              <a:t>DEMO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3426" y="3277411"/>
            <a:ext cx="3141345" cy="2535555"/>
          </a:xfrm>
          <a:custGeom>
            <a:avLst/>
            <a:gdLst/>
            <a:ahLst/>
            <a:cxnLst/>
            <a:rect l="l" t="t" r="r" b="b"/>
            <a:pathLst>
              <a:path w="3141344" h="2535554">
                <a:moveTo>
                  <a:pt x="2022650" y="2436758"/>
                </a:moveTo>
                <a:lnTo>
                  <a:pt x="1118594" y="2436758"/>
                </a:lnTo>
                <a:lnTo>
                  <a:pt x="1118594" y="2534945"/>
                </a:lnTo>
                <a:lnTo>
                  <a:pt x="2022650" y="2534945"/>
                </a:lnTo>
                <a:lnTo>
                  <a:pt x="2022650" y="2436758"/>
                </a:lnTo>
                <a:close/>
              </a:path>
              <a:path w="3141344" h="2535554">
                <a:moveTo>
                  <a:pt x="1811306" y="2153979"/>
                </a:moveTo>
                <a:lnTo>
                  <a:pt x="1330681" y="2153979"/>
                </a:lnTo>
                <a:lnTo>
                  <a:pt x="1326011" y="2172635"/>
                </a:lnTo>
                <a:lnTo>
                  <a:pt x="1273238" y="2436758"/>
                </a:lnTo>
                <a:lnTo>
                  <a:pt x="1868005" y="2436758"/>
                </a:lnTo>
                <a:lnTo>
                  <a:pt x="1815232" y="2172635"/>
                </a:lnTo>
                <a:lnTo>
                  <a:pt x="1811306" y="2153979"/>
                </a:lnTo>
                <a:close/>
              </a:path>
              <a:path w="3141344" h="2535554">
                <a:moveTo>
                  <a:pt x="3074482" y="0"/>
                </a:moveTo>
                <a:lnTo>
                  <a:pt x="67505" y="0"/>
                </a:lnTo>
                <a:lnTo>
                  <a:pt x="41382" y="5355"/>
                </a:lnTo>
                <a:lnTo>
                  <a:pt x="19907" y="19907"/>
                </a:lnTo>
                <a:lnTo>
                  <a:pt x="5355" y="41381"/>
                </a:lnTo>
                <a:lnTo>
                  <a:pt x="0" y="67503"/>
                </a:lnTo>
                <a:lnTo>
                  <a:pt x="0" y="2086230"/>
                </a:lnTo>
                <a:lnTo>
                  <a:pt x="5355" y="2112391"/>
                </a:lnTo>
                <a:lnTo>
                  <a:pt x="19907" y="2133949"/>
                </a:lnTo>
                <a:lnTo>
                  <a:pt x="41382" y="2148585"/>
                </a:lnTo>
                <a:lnTo>
                  <a:pt x="67505" y="2153979"/>
                </a:lnTo>
                <a:lnTo>
                  <a:pt x="3073749" y="2153979"/>
                </a:lnTo>
                <a:lnTo>
                  <a:pt x="3099872" y="2148585"/>
                </a:lnTo>
                <a:lnTo>
                  <a:pt x="3121347" y="2133949"/>
                </a:lnTo>
                <a:lnTo>
                  <a:pt x="3135899" y="2112390"/>
                </a:lnTo>
                <a:lnTo>
                  <a:pt x="3141255" y="2086230"/>
                </a:lnTo>
                <a:lnTo>
                  <a:pt x="3141255" y="1787741"/>
                </a:lnTo>
                <a:lnTo>
                  <a:pt x="180664" y="1787741"/>
                </a:lnTo>
                <a:lnTo>
                  <a:pt x="180664" y="203492"/>
                </a:lnTo>
                <a:lnTo>
                  <a:pt x="3141255" y="203492"/>
                </a:lnTo>
                <a:lnTo>
                  <a:pt x="3141255" y="123470"/>
                </a:lnTo>
                <a:lnTo>
                  <a:pt x="1570988" y="123470"/>
                </a:lnTo>
                <a:lnTo>
                  <a:pt x="1559352" y="121110"/>
                </a:lnTo>
                <a:lnTo>
                  <a:pt x="1549831" y="114682"/>
                </a:lnTo>
                <a:lnTo>
                  <a:pt x="1543402" y="105161"/>
                </a:lnTo>
                <a:lnTo>
                  <a:pt x="1541042" y="93522"/>
                </a:lnTo>
                <a:lnTo>
                  <a:pt x="1543402" y="81884"/>
                </a:lnTo>
                <a:lnTo>
                  <a:pt x="1549831" y="72363"/>
                </a:lnTo>
                <a:lnTo>
                  <a:pt x="1559352" y="65935"/>
                </a:lnTo>
                <a:lnTo>
                  <a:pt x="1570988" y="63576"/>
                </a:lnTo>
                <a:lnTo>
                  <a:pt x="3140516" y="63576"/>
                </a:lnTo>
                <a:lnTo>
                  <a:pt x="3136345" y="41381"/>
                </a:lnTo>
                <a:lnTo>
                  <a:pt x="3122008" y="19907"/>
                </a:lnTo>
                <a:lnTo>
                  <a:pt x="3100601" y="5355"/>
                </a:lnTo>
                <a:lnTo>
                  <a:pt x="3074482" y="0"/>
                </a:lnTo>
                <a:close/>
              </a:path>
              <a:path w="3141344" h="2535554">
                <a:moveTo>
                  <a:pt x="3141255" y="203492"/>
                </a:moveTo>
                <a:lnTo>
                  <a:pt x="2961323" y="203492"/>
                </a:lnTo>
                <a:lnTo>
                  <a:pt x="2961323" y="1787741"/>
                </a:lnTo>
                <a:lnTo>
                  <a:pt x="3141255" y="1787741"/>
                </a:lnTo>
                <a:lnTo>
                  <a:pt x="3141255" y="203492"/>
                </a:lnTo>
                <a:close/>
              </a:path>
              <a:path w="3141344" h="2535554">
                <a:moveTo>
                  <a:pt x="3140516" y="63576"/>
                </a:moveTo>
                <a:lnTo>
                  <a:pt x="1570988" y="63576"/>
                </a:lnTo>
                <a:lnTo>
                  <a:pt x="1582631" y="65825"/>
                </a:lnTo>
                <a:lnTo>
                  <a:pt x="1592154" y="72069"/>
                </a:lnTo>
                <a:lnTo>
                  <a:pt x="1598581" y="81553"/>
                </a:lnTo>
                <a:lnTo>
                  <a:pt x="1600935" y="93522"/>
                </a:lnTo>
                <a:lnTo>
                  <a:pt x="1598576" y="105161"/>
                </a:lnTo>
                <a:lnTo>
                  <a:pt x="1592150" y="114682"/>
                </a:lnTo>
                <a:lnTo>
                  <a:pt x="1582629" y="121110"/>
                </a:lnTo>
                <a:lnTo>
                  <a:pt x="1570988" y="123470"/>
                </a:lnTo>
                <a:lnTo>
                  <a:pt x="3141255" y="123470"/>
                </a:lnTo>
                <a:lnTo>
                  <a:pt x="3141255" y="67503"/>
                </a:lnTo>
                <a:lnTo>
                  <a:pt x="3140516" y="6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486" y="3423979"/>
            <a:ext cx="9109670" cy="6146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2071006"/>
            <a:ext cx="1102042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latin typeface="Courier New"/>
                <a:cs typeface="Courier New"/>
              </a:rPr>
              <a:t>dashboards/moviedash-03.R</a:t>
            </a:r>
            <a:endParaRPr sz="5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732A-1E03-0C48-9A6A-DC01F636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28" y="851595"/>
            <a:ext cx="17114842" cy="923330"/>
          </a:xfrm>
        </p:spPr>
        <p:txBody>
          <a:bodyPr/>
          <a:lstStyle/>
          <a:p>
            <a:r>
              <a:rPr lang="en-US" sz="6000" dirty="0"/>
              <a:t>What Is A Good Graph: A Counter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64328-FE85-E343-BA1F-503FD874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419350"/>
            <a:ext cx="11430000" cy="8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632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956415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Your</a:t>
            </a:r>
            <a:r>
              <a:rPr spc="-844" dirty="0"/>
              <a:t> </a:t>
            </a:r>
            <a:r>
              <a:rPr spc="-15" dirty="0"/>
              <a:t>turn</a:t>
            </a:r>
          </a:p>
        </p:txBody>
      </p:sp>
      <p:sp>
        <p:nvSpPr>
          <p:cNvPr id="3" name="object 3"/>
          <p:cNvSpPr/>
          <p:nvPr/>
        </p:nvSpPr>
        <p:spPr>
          <a:xfrm>
            <a:off x="17988981" y="9416132"/>
            <a:ext cx="1760855" cy="1562100"/>
          </a:xfrm>
          <a:custGeom>
            <a:avLst/>
            <a:gdLst/>
            <a:ahLst/>
            <a:cxnLst/>
            <a:rect l="l" t="t" r="r" b="b"/>
            <a:pathLst>
              <a:path w="1760855" h="1562100">
                <a:moveTo>
                  <a:pt x="387833" y="889000"/>
                </a:moveTo>
                <a:lnTo>
                  <a:pt x="295281" y="889000"/>
                </a:lnTo>
                <a:lnTo>
                  <a:pt x="250874" y="901700"/>
                </a:lnTo>
                <a:lnTo>
                  <a:pt x="208748" y="914400"/>
                </a:lnTo>
                <a:lnTo>
                  <a:pt x="169314" y="927100"/>
                </a:lnTo>
                <a:lnTo>
                  <a:pt x="132983" y="952500"/>
                </a:lnTo>
                <a:lnTo>
                  <a:pt x="100164" y="990600"/>
                </a:lnTo>
                <a:lnTo>
                  <a:pt x="71268" y="1016000"/>
                </a:lnTo>
                <a:lnTo>
                  <a:pt x="46706" y="1054100"/>
                </a:lnTo>
                <a:lnTo>
                  <a:pt x="26887" y="1092200"/>
                </a:lnTo>
                <a:lnTo>
                  <a:pt x="12223" y="1130300"/>
                </a:lnTo>
                <a:lnTo>
                  <a:pt x="3124" y="1181100"/>
                </a:lnTo>
                <a:lnTo>
                  <a:pt x="0" y="1231900"/>
                </a:lnTo>
                <a:lnTo>
                  <a:pt x="3124" y="1270000"/>
                </a:lnTo>
                <a:lnTo>
                  <a:pt x="12223" y="1320800"/>
                </a:lnTo>
                <a:lnTo>
                  <a:pt x="26887" y="1358900"/>
                </a:lnTo>
                <a:lnTo>
                  <a:pt x="46706" y="1397000"/>
                </a:lnTo>
                <a:lnTo>
                  <a:pt x="71268" y="1435100"/>
                </a:lnTo>
                <a:lnTo>
                  <a:pt x="100164" y="1473200"/>
                </a:lnTo>
                <a:lnTo>
                  <a:pt x="132983" y="1498600"/>
                </a:lnTo>
                <a:lnTo>
                  <a:pt x="169314" y="1524000"/>
                </a:lnTo>
                <a:lnTo>
                  <a:pt x="208748" y="1536700"/>
                </a:lnTo>
                <a:lnTo>
                  <a:pt x="250874" y="1562100"/>
                </a:lnTo>
                <a:lnTo>
                  <a:pt x="432231" y="1562100"/>
                </a:lnTo>
                <a:lnTo>
                  <a:pt x="474344" y="1536700"/>
                </a:lnTo>
                <a:lnTo>
                  <a:pt x="513762" y="1524000"/>
                </a:lnTo>
                <a:lnTo>
                  <a:pt x="550077" y="1498600"/>
                </a:lnTo>
                <a:lnTo>
                  <a:pt x="582878" y="1473200"/>
                </a:lnTo>
                <a:lnTo>
                  <a:pt x="602131" y="1447800"/>
                </a:lnTo>
                <a:lnTo>
                  <a:pt x="297185" y="1447800"/>
                </a:lnTo>
                <a:lnTo>
                  <a:pt x="255824" y="1435100"/>
                </a:lnTo>
                <a:lnTo>
                  <a:pt x="218372" y="1409700"/>
                </a:lnTo>
                <a:lnTo>
                  <a:pt x="185723" y="1384300"/>
                </a:lnTo>
                <a:lnTo>
                  <a:pt x="158772" y="1346200"/>
                </a:lnTo>
                <a:lnTo>
                  <a:pt x="138414" y="1308100"/>
                </a:lnTo>
                <a:lnTo>
                  <a:pt x="125543" y="1270000"/>
                </a:lnTo>
                <a:lnTo>
                  <a:pt x="121053" y="1231900"/>
                </a:lnTo>
                <a:lnTo>
                  <a:pt x="125543" y="1181100"/>
                </a:lnTo>
                <a:lnTo>
                  <a:pt x="138414" y="1143000"/>
                </a:lnTo>
                <a:lnTo>
                  <a:pt x="158772" y="1104900"/>
                </a:lnTo>
                <a:lnTo>
                  <a:pt x="185723" y="1066800"/>
                </a:lnTo>
                <a:lnTo>
                  <a:pt x="218372" y="1041400"/>
                </a:lnTo>
                <a:lnTo>
                  <a:pt x="255824" y="1028700"/>
                </a:lnTo>
                <a:lnTo>
                  <a:pt x="297185" y="1016000"/>
                </a:lnTo>
                <a:lnTo>
                  <a:pt x="341560" y="1003300"/>
                </a:lnTo>
                <a:lnTo>
                  <a:pt x="597318" y="1003300"/>
                </a:lnTo>
                <a:lnTo>
                  <a:pt x="582878" y="990600"/>
                </a:lnTo>
                <a:lnTo>
                  <a:pt x="550077" y="952500"/>
                </a:lnTo>
                <a:lnTo>
                  <a:pt x="513762" y="927100"/>
                </a:lnTo>
                <a:lnTo>
                  <a:pt x="474344" y="914400"/>
                </a:lnTo>
                <a:lnTo>
                  <a:pt x="432231" y="901700"/>
                </a:lnTo>
                <a:lnTo>
                  <a:pt x="387833" y="889000"/>
                </a:lnTo>
                <a:close/>
              </a:path>
              <a:path w="1760855" h="1562100">
                <a:moveTo>
                  <a:pt x="1465460" y="889000"/>
                </a:moveTo>
                <a:lnTo>
                  <a:pt x="1372906" y="889000"/>
                </a:lnTo>
                <a:lnTo>
                  <a:pt x="1328507" y="901700"/>
                </a:lnTo>
                <a:lnTo>
                  <a:pt x="1286393" y="914400"/>
                </a:lnTo>
                <a:lnTo>
                  <a:pt x="1246974" y="927100"/>
                </a:lnTo>
                <a:lnTo>
                  <a:pt x="1210660" y="952500"/>
                </a:lnTo>
                <a:lnTo>
                  <a:pt x="1177859" y="990600"/>
                </a:lnTo>
                <a:lnTo>
                  <a:pt x="1148981" y="1016000"/>
                </a:lnTo>
                <a:lnTo>
                  <a:pt x="1124436" y="1054100"/>
                </a:lnTo>
                <a:lnTo>
                  <a:pt x="1104633" y="1092200"/>
                </a:lnTo>
                <a:lnTo>
                  <a:pt x="1089981" y="1130300"/>
                </a:lnTo>
                <a:lnTo>
                  <a:pt x="1080889" y="1181100"/>
                </a:lnTo>
                <a:lnTo>
                  <a:pt x="1077768" y="1231900"/>
                </a:lnTo>
                <a:lnTo>
                  <a:pt x="1080889" y="1270000"/>
                </a:lnTo>
                <a:lnTo>
                  <a:pt x="1089981" y="1320800"/>
                </a:lnTo>
                <a:lnTo>
                  <a:pt x="1104633" y="1358900"/>
                </a:lnTo>
                <a:lnTo>
                  <a:pt x="1124436" y="1397000"/>
                </a:lnTo>
                <a:lnTo>
                  <a:pt x="1148981" y="1435100"/>
                </a:lnTo>
                <a:lnTo>
                  <a:pt x="1177859" y="1473200"/>
                </a:lnTo>
                <a:lnTo>
                  <a:pt x="1210660" y="1498600"/>
                </a:lnTo>
                <a:lnTo>
                  <a:pt x="1246974" y="1524000"/>
                </a:lnTo>
                <a:lnTo>
                  <a:pt x="1286393" y="1536700"/>
                </a:lnTo>
                <a:lnTo>
                  <a:pt x="1328507" y="1562100"/>
                </a:lnTo>
                <a:lnTo>
                  <a:pt x="1509867" y="1562100"/>
                </a:lnTo>
                <a:lnTo>
                  <a:pt x="1551993" y="1536700"/>
                </a:lnTo>
                <a:lnTo>
                  <a:pt x="1591427" y="1524000"/>
                </a:lnTo>
                <a:lnTo>
                  <a:pt x="1627758" y="1498600"/>
                </a:lnTo>
                <a:lnTo>
                  <a:pt x="1660577" y="1473200"/>
                </a:lnTo>
                <a:lnTo>
                  <a:pt x="1679841" y="1447800"/>
                </a:lnTo>
                <a:lnTo>
                  <a:pt x="1374815" y="1447800"/>
                </a:lnTo>
                <a:lnTo>
                  <a:pt x="1333471" y="1435100"/>
                </a:lnTo>
                <a:lnTo>
                  <a:pt x="1296041" y="1409700"/>
                </a:lnTo>
                <a:lnTo>
                  <a:pt x="1263417" y="1384300"/>
                </a:lnTo>
                <a:lnTo>
                  <a:pt x="1236489" y="1346200"/>
                </a:lnTo>
                <a:lnTo>
                  <a:pt x="1216152" y="1308100"/>
                </a:lnTo>
                <a:lnTo>
                  <a:pt x="1203295" y="1270000"/>
                </a:lnTo>
                <a:lnTo>
                  <a:pt x="1198811" y="1231900"/>
                </a:lnTo>
                <a:lnTo>
                  <a:pt x="1203294" y="1181100"/>
                </a:lnTo>
                <a:lnTo>
                  <a:pt x="1216150" y="1143000"/>
                </a:lnTo>
                <a:lnTo>
                  <a:pt x="1236487" y="1104900"/>
                </a:lnTo>
                <a:lnTo>
                  <a:pt x="1263413" y="1066800"/>
                </a:lnTo>
                <a:lnTo>
                  <a:pt x="1296037" y="1041400"/>
                </a:lnTo>
                <a:lnTo>
                  <a:pt x="1333467" y="1028700"/>
                </a:lnTo>
                <a:lnTo>
                  <a:pt x="1374812" y="1016000"/>
                </a:lnTo>
                <a:lnTo>
                  <a:pt x="1419181" y="1003300"/>
                </a:lnTo>
                <a:lnTo>
                  <a:pt x="1675025" y="1003300"/>
                </a:lnTo>
                <a:lnTo>
                  <a:pt x="1660577" y="990600"/>
                </a:lnTo>
                <a:lnTo>
                  <a:pt x="1627758" y="952500"/>
                </a:lnTo>
                <a:lnTo>
                  <a:pt x="1591427" y="927100"/>
                </a:lnTo>
                <a:lnTo>
                  <a:pt x="1551993" y="914400"/>
                </a:lnTo>
                <a:lnTo>
                  <a:pt x="1509867" y="901700"/>
                </a:lnTo>
                <a:lnTo>
                  <a:pt x="1465460" y="889000"/>
                </a:lnTo>
                <a:close/>
              </a:path>
              <a:path w="1760855" h="1562100">
                <a:moveTo>
                  <a:pt x="597318" y="1003300"/>
                </a:moveTo>
                <a:lnTo>
                  <a:pt x="341560" y="1003300"/>
                </a:lnTo>
                <a:lnTo>
                  <a:pt x="385925" y="1016000"/>
                </a:lnTo>
                <a:lnTo>
                  <a:pt x="427268" y="1028700"/>
                </a:lnTo>
                <a:lnTo>
                  <a:pt x="464697" y="1041400"/>
                </a:lnTo>
                <a:lnTo>
                  <a:pt x="497319" y="1066800"/>
                </a:lnTo>
                <a:lnTo>
                  <a:pt x="524245" y="1104900"/>
                </a:lnTo>
                <a:lnTo>
                  <a:pt x="544581" y="1143000"/>
                </a:lnTo>
                <a:lnTo>
                  <a:pt x="557436" y="1181100"/>
                </a:lnTo>
                <a:lnTo>
                  <a:pt x="561920" y="1231900"/>
                </a:lnTo>
                <a:lnTo>
                  <a:pt x="557436" y="1270000"/>
                </a:lnTo>
                <a:lnTo>
                  <a:pt x="544581" y="1308100"/>
                </a:lnTo>
                <a:lnTo>
                  <a:pt x="524245" y="1346200"/>
                </a:lnTo>
                <a:lnTo>
                  <a:pt x="497319" y="1384300"/>
                </a:lnTo>
                <a:lnTo>
                  <a:pt x="464697" y="1409700"/>
                </a:lnTo>
                <a:lnTo>
                  <a:pt x="427268" y="1435100"/>
                </a:lnTo>
                <a:lnTo>
                  <a:pt x="385925" y="1447800"/>
                </a:lnTo>
                <a:lnTo>
                  <a:pt x="602131" y="1447800"/>
                </a:lnTo>
                <a:lnTo>
                  <a:pt x="636303" y="1397000"/>
                </a:lnTo>
                <a:lnTo>
                  <a:pt x="656107" y="1358900"/>
                </a:lnTo>
                <a:lnTo>
                  <a:pt x="670760" y="1320800"/>
                </a:lnTo>
                <a:lnTo>
                  <a:pt x="679852" y="1270000"/>
                </a:lnTo>
                <a:lnTo>
                  <a:pt x="682973" y="1231900"/>
                </a:lnTo>
                <a:lnTo>
                  <a:pt x="679852" y="1181100"/>
                </a:lnTo>
                <a:lnTo>
                  <a:pt x="670760" y="1130300"/>
                </a:lnTo>
                <a:lnTo>
                  <a:pt x="656107" y="1092200"/>
                </a:lnTo>
                <a:lnTo>
                  <a:pt x="636303" y="1054100"/>
                </a:lnTo>
                <a:lnTo>
                  <a:pt x="611757" y="1016000"/>
                </a:lnTo>
                <a:lnTo>
                  <a:pt x="597318" y="1003300"/>
                </a:lnTo>
                <a:close/>
              </a:path>
              <a:path w="1760855" h="1562100">
                <a:moveTo>
                  <a:pt x="1675025" y="1003300"/>
                </a:moveTo>
                <a:lnTo>
                  <a:pt x="1419181" y="1003300"/>
                </a:lnTo>
                <a:lnTo>
                  <a:pt x="1463556" y="1016000"/>
                </a:lnTo>
                <a:lnTo>
                  <a:pt x="1504917" y="1028700"/>
                </a:lnTo>
                <a:lnTo>
                  <a:pt x="1542369" y="1041400"/>
                </a:lnTo>
                <a:lnTo>
                  <a:pt x="1575018" y="1066800"/>
                </a:lnTo>
                <a:lnTo>
                  <a:pt x="1601969" y="1104900"/>
                </a:lnTo>
                <a:lnTo>
                  <a:pt x="1622328" y="1143000"/>
                </a:lnTo>
                <a:lnTo>
                  <a:pt x="1635199" y="1181100"/>
                </a:lnTo>
                <a:lnTo>
                  <a:pt x="1639688" y="1231900"/>
                </a:lnTo>
                <a:lnTo>
                  <a:pt x="1635199" y="1270000"/>
                </a:lnTo>
                <a:lnTo>
                  <a:pt x="1622328" y="1308100"/>
                </a:lnTo>
                <a:lnTo>
                  <a:pt x="1601969" y="1346200"/>
                </a:lnTo>
                <a:lnTo>
                  <a:pt x="1575018" y="1384300"/>
                </a:lnTo>
                <a:lnTo>
                  <a:pt x="1542369" y="1409700"/>
                </a:lnTo>
                <a:lnTo>
                  <a:pt x="1504917" y="1435100"/>
                </a:lnTo>
                <a:lnTo>
                  <a:pt x="1463556" y="1447800"/>
                </a:lnTo>
                <a:lnTo>
                  <a:pt x="1679841" y="1447800"/>
                </a:lnTo>
                <a:lnTo>
                  <a:pt x="1714035" y="1397000"/>
                </a:lnTo>
                <a:lnTo>
                  <a:pt x="1733854" y="1358900"/>
                </a:lnTo>
                <a:lnTo>
                  <a:pt x="1748518" y="1320800"/>
                </a:lnTo>
                <a:lnTo>
                  <a:pt x="1757617" y="1270000"/>
                </a:lnTo>
                <a:lnTo>
                  <a:pt x="1760742" y="1231900"/>
                </a:lnTo>
                <a:lnTo>
                  <a:pt x="1757617" y="1181100"/>
                </a:lnTo>
                <a:lnTo>
                  <a:pt x="1748518" y="1130300"/>
                </a:lnTo>
                <a:lnTo>
                  <a:pt x="1733854" y="1092200"/>
                </a:lnTo>
                <a:lnTo>
                  <a:pt x="1714035" y="1054100"/>
                </a:lnTo>
                <a:lnTo>
                  <a:pt x="1689473" y="1016000"/>
                </a:lnTo>
                <a:lnTo>
                  <a:pt x="1675025" y="1003300"/>
                </a:lnTo>
                <a:close/>
              </a:path>
              <a:path w="1760855" h="1562100">
                <a:moveTo>
                  <a:pt x="1032972" y="215900"/>
                </a:moveTo>
                <a:lnTo>
                  <a:pt x="944547" y="215900"/>
                </a:lnTo>
                <a:lnTo>
                  <a:pt x="922945" y="228600"/>
                </a:lnTo>
                <a:lnTo>
                  <a:pt x="902653" y="241300"/>
                </a:lnTo>
                <a:lnTo>
                  <a:pt x="526298" y="520700"/>
                </a:lnTo>
                <a:lnTo>
                  <a:pt x="492007" y="558800"/>
                </a:lnTo>
                <a:lnTo>
                  <a:pt x="475693" y="596900"/>
                </a:lnTo>
                <a:lnTo>
                  <a:pt x="478182" y="647700"/>
                </a:lnTo>
                <a:lnTo>
                  <a:pt x="500298" y="698500"/>
                </a:lnTo>
                <a:lnTo>
                  <a:pt x="503995" y="698500"/>
                </a:lnTo>
                <a:lnTo>
                  <a:pt x="508036" y="711200"/>
                </a:lnTo>
                <a:lnTo>
                  <a:pt x="512267" y="711200"/>
                </a:lnTo>
                <a:lnTo>
                  <a:pt x="517334" y="723900"/>
                </a:lnTo>
                <a:lnTo>
                  <a:pt x="528907" y="723900"/>
                </a:lnTo>
                <a:lnTo>
                  <a:pt x="535512" y="736600"/>
                </a:lnTo>
                <a:lnTo>
                  <a:pt x="813786" y="901700"/>
                </a:lnTo>
                <a:lnTo>
                  <a:pt x="780499" y="1295400"/>
                </a:lnTo>
                <a:lnTo>
                  <a:pt x="784829" y="1333500"/>
                </a:lnTo>
                <a:lnTo>
                  <a:pt x="802607" y="1371600"/>
                </a:lnTo>
                <a:lnTo>
                  <a:pt x="831033" y="1397000"/>
                </a:lnTo>
                <a:lnTo>
                  <a:pt x="910238" y="1397000"/>
                </a:lnTo>
                <a:lnTo>
                  <a:pt x="939491" y="1371600"/>
                </a:lnTo>
                <a:lnTo>
                  <a:pt x="960366" y="1346200"/>
                </a:lnTo>
                <a:lnTo>
                  <a:pt x="970054" y="1320800"/>
                </a:lnTo>
                <a:lnTo>
                  <a:pt x="1008293" y="863600"/>
                </a:lnTo>
                <a:lnTo>
                  <a:pt x="1006895" y="838200"/>
                </a:lnTo>
                <a:lnTo>
                  <a:pt x="998593" y="812800"/>
                </a:lnTo>
                <a:lnTo>
                  <a:pt x="984034" y="787400"/>
                </a:lnTo>
                <a:lnTo>
                  <a:pt x="963865" y="774700"/>
                </a:lnTo>
                <a:lnTo>
                  <a:pt x="772520" y="660400"/>
                </a:lnTo>
                <a:lnTo>
                  <a:pt x="1057266" y="444500"/>
                </a:lnTo>
                <a:lnTo>
                  <a:pt x="1205724" y="444500"/>
                </a:lnTo>
                <a:lnTo>
                  <a:pt x="1098259" y="279400"/>
                </a:lnTo>
                <a:lnTo>
                  <a:pt x="1095267" y="279400"/>
                </a:lnTo>
                <a:lnTo>
                  <a:pt x="1091931" y="266700"/>
                </a:lnTo>
                <a:lnTo>
                  <a:pt x="1084228" y="266700"/>
                </a:lnTo>
                <a:lnTo>
                  <a:pt x="1080867" y="254000"/>
                </a:lnTo>
                <a:lnTo>
                  <a:pt x="1072668" y="254000"/>
                </a:lnTo>
                <a:lnTo>
                  <a:pt x="1071757" y="241300"/>
                </a:lnTo>
                <a:lnTo>
                  <a:pt x="1070888" y="241300"/>
                </a:lnTo>
                <a:lnTo>
                  <a:pt x="1052892" y="228600"/>
                </a:lnTo>
                <a:lnTo>
                  <a:pt x="1032972" y="215900"/>
                </a:lnTo>
                <a:close/>
              </a:path>
              <a:path w="1760855" h="1562100">
                <a:moveTo>
                  <a:pt x="1205724" y="444500"/>
                </a:moveTo>
                <a:lnTo>
                  <a:pt x="1057266" y="444500"/>
                </a:lnTo>
                <a:lnTo>
                  <a:pt x="1206382" y="673100"/>
                </a:lnTo>
                <a:lnTo>
                  <a:pt x="1543713" y="673100"/>
                </a:lnTo>
                <a:lnTo>
                  <a:pt x="1562951" y="660400"/>
                </a:lnTo>
                <a:lnTo>
                  <a:pt x="1575919" y="635000"/>
                </a:lnTo>
                <a:lnTo>
                  <a:pt x="1580674" y="609600"/>
                </a:lnTo>
                <a:lnTo>
                  <a:pt x="1575919" y="584200"/>
                </a:lnTo>
                <a:lnTo>
                  <a:pt x="1562951" y="571500"/>
                </a:lnTo>
                <a:lnTo>
                  <a:pt x="1543713" y="558800"/>
                </a:lnTo>
                <a:lnTo>
                  <a:pt x="1520152" y="546100"/>
                </a:lnTo>
                <a:lnTo>
                  <a:pt x="1271856" y="546100"/>
                </a:lnTo>
                <a:lnTo>
                  <a:pt x="1205724" y="444500"/>
                </a:lnTo>
                <a:close/>
              </a:path>
              <a:path w="1760855" h="1562100">
                <a:moveTo>
                  <a:pt x="1341614" y="0"/>
                </a:moveTo>
                <a:lnTo>
                  <a:pt x="1276379" y="0"/>
                </a:lnTo>
                <a:lnTo>
                  <a:pt x="1244723" y="12700"/>
                </a:lnTo>
                <a:lnTo>
                  <a:pt x="1188225" y="50800"/>
                </a:lnTo>
                <a:lnTo>
                  <a:pt x="1160442" y="88900"/>
                </a:lnTo>
                <a:lnTo>
                  <a:pt x="1143773" y="127000"/>
                </a:lnTo>
                <a:lnTo>
                  <a:pt x="1138216" y="165100"/>
                </a:lnTo>
                <a:lnTo>
                  <a:pt x="1143773" y="215900"/>
                </a:lnTo>
                <a:lnTo>
                  <a:pt x="1160442" y="254000"/>
                </a:lnTo>
                <a:lnTo>
                  <a:pt x="1188225" y="292100"/>
                </a:lnTo>
                <a:lnTo>
                  <a:pt x="1224636" y="317500"/>
                </a:lnTo>
                <a:lnTo>
                  <a:pt x="1265663" y="330200"/>
                </a:lnTo>
                <a:lnTo>
                  <a:pt x="1308998" y="342900"/>
                </a:lnTo>
                <a:lnTo>
                  <a:pt x="1352333" y="330200"/>
                </a:lnTo>
                <a:lnTo>
                  <a:pt x="1393363" y="317500"/>
                </a:lnTo>
                <a:lnTo>
                  <a:pt x="1429778" y="292100"/>
                </a:lnTo>
                <a:lnTo>
                  <a:pt x="1457556" y="254000"/>
                </a:lnTo>
                <a:lnTo>
                  <a:pt x="1474223" y="215900"/>
                </a:lnTo>
                <a:lnTo>
                  <a:pt x="1479779" y="165100"/>
                </a:lnTo>
                <a:lnTo>
                  <a:pt x="1474223" y="127000"/>
                </a:lnTo>
                <a:lnTo>
                  <a:pt x="1457556" y="88900"/>
                </a:lnTo>
                <a:lnTo>
                  <a:pt x="1429778" y="50800"/>
                </a:lnTo>
                <a:lnTo>
                  <a:pt x="1373271" y="12700"/>
                </a:lnTo>
                <a:lnTo>
                  <a:pt x="1341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5578" y="3639544"/>
            <a:ext cx="6876415" cy="436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984" indent="-502920">
              <a:lnSpc>
                <a:spcPts val="5290"/>
              </a:lnSpc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-20" dirty="0">
                <a:latin typeface="Arial"/>
                <a:cs typeface="Arial"/>
              </a:rPr>
              <a:t>Start </a:t>
            </a:r>
            <a:r>
              <a:rPr sz="3600" spc="75" dirty="0">
                <a:latin typeface="Arial"/>
                <a:cs typeface="Arial"/>
              </a:rPr>
              <a:t>with</a:t>
            </a:r>
            <a:r>
              <a:rPr sz="3600" spc="15" dirty="0">
                <a:latin typeface="Arial"/>
                <a:cs typeface="Arial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dashboards/</a:t>
            </a:r>
            <a:endParaRPr sz="3600">
              <a:latin typeface="Courier New"/>
              <a:cs typeface="Courier New"/>
            </a:endParaRPr>
          </a:p>
          <a:p>
            <a:pPr marL="514984">
              <a:lnSpc>
                <a:spcPct val="100000"/>
              </a:lnSpc>
              <a:spcBef>
                <a:spcPts val="215"/>
              </a:spcBef>
            </a:pPr>
            <a:r>
              <a:rPr sz="3600" spc="15" dirty="0">
                <a:latin typeface="Courier New"/>
                <a:cs typeface="Courier New"/>
              </a:rPr>
              <a:t>moviedash-04.R</a:t>
            </a:r>
            <a:endParaRPr sz="3600">
              <a:latin typeface="Courier New"/>
              <a:cs typeface="Courier New"/>
            </a:endParaRPr>
          </a:p>
          <a:p>
            <a:pPr marL="514984" marR="5080" indent="-502920">
              <a:lnSpc>
                <a:spcPct val="104700"/>
              </a:lnSpc>
              <a:spcBef>
                <a:spcPts val="819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5" dirty="0">
                <a:latin typeface="Arial"/>
                <a:cs typeface="Arial"/>
              </a:rPr>
              <a:t>Fill </a:t>
            </a:r>
            <a:r>
              <a:rPr sz="3600" spc="40" dirty="0">
                <a:latin typeface="Arial"/>
                <a:cs typeface="Arial"/>
              </a:rPr>
              <a:t>in </a:t>
            </a:r>
            <a:r>
              <a:rPr sz="3600" spc="75" dirty="0">
                <a:latin typeface="Arial"/>
                <a:cs typeface="Arial"/>
              </a:rPr>
              <a:t>the </a:t>
            </a:r>
            <a:r>
              <a:rPr sz="3600" spc="-25" dirty="0">
                <a:latin typeface="Arial"/>
                <a:cs typeface="Arial"/>
              </a:rPr>
              <a:t>blanks </a:t>
            </a:r>
            <a:r>
              <a:rPr sz="3600" spc="175" dirty="0">
                <a:latin typeface="Arial"/>
                <a:cs typeface="Arial"/>
              </a:rPr>
              <a:t>to </a:t>
            </a:r>
            <a:r>
              <a:rPr sz="3600" spc="-20" dirty="0">
                <a:latin typeface="Arial"/>
                <a:cs typeface="Arial"/>
              </a:rPr>
              <a:t>achieve</a:t>
            </a:r>
            <a:r>
              <a:rPr sz="3600" spc="-245" dirty="0">
                <a:latin typeface="Arial"/>
                <a:cs typeface="Arial"/>
              </a:rPr>
              <a:t> </a:t>
            </a:r>
            <a:r>
              <a:rPr sz="3600" spc="75" dirty="0">
                <a:latin typeface="Arial"/>
                <a:cs typeface="Arial"/>
              </a:rPr>
              <a:t>the  look </a:t>
            </a:r>
            <a:r>
              <a:rPr sz="3600" spc="340" dirty="0">
                <a:latin typeface="Arial"/>
                <a:cs typeface="Arial"/>
              </a:rPr>
              <a:t>/ </a:t>
            </a:r>
            <a:r>
              <a:rPr sz="3600" spc="50" dirty="0">
                <a:latin typeface="Arial"/>
                <a:cs typeface="Arial"/>
              </a:rPr>
              <a:t>functionality </a:t>
            </a:r>
            <a:r>
              <a:rPr sz="3600" spc="80" dirty="0">
                <a:latin typeface="Arial"/>
                <a:cs typeface="Arial"/>
              </a:rPr>
              <a:t>on </a:t>
            </a:r>
            <a:r>
              <a:rPr sz="3600" spc="75" dirty="0">
                <a:latin typeface="Arial"/>
                <a:cs typeface="Arial"/>
              </a:rPr>
              <a:t>the</a:t>
            </a:r>
            <a:r>
              <a:rPr sz="3600" spc="-565" dirty="0">
                <a:latin typeface="Arial"/>
                <a:cs typeface="Arial"/>
              </a:rPr>
              <a:t> </a:t>
            </a:r>
            <a:r>
              <a:rPr sz="3600" spc="100" dirty="0">
                <a:latin typeface="Arial"/>
                <a:cs typeface="Arial"/>
              </a:rPr>
              <a:t>right</a:t>
            </a:r>
            <a:endParaRPr sz="3600">
              <a:latin typeface="Arial"/>
              <a:cs typeface="Arial"/>
            </a:endParaRPr>
          </a:p>
          <a:p>
            <a:pPr marL="514984" marR="1129030" indent="-502920">
              <a:lnSpc>
                <a:spcPct val="104700"/>
              </a:lnSpc>
              <a:spcBef>
                <a:spcPts val="1155"/>
              </a:spcBef>
              <a:buSzPct val="145833"/>
              <a:buChar char="-"/>
              <a:tabLst>
                <a:tab pos="514984" algn="l"/>
                <a:tab pos="515620" algn="l"/>
              </a:tabLst>
            </a:pPr>
            <a:r>
              <a:rPr sz="3600" spc="-165" dirty="0">
                <a:latin typeface="Arial"/>
                <a:cs typeface="Arial"/>
              </a:rPr>
              <a:t>You </a:t>
            </a:r>
            <a:r>
              <a:rPr sz="3600" spc="-55" dirty="0">
                <a:latin typeface="Arial"/>
                <a:cs typeface="Arial"/>
              </a:rPr>
              <a:t>can </a:t>
            </a:r>
            <a:r>
              <a:rPr sz="3600" spc="-45" dirty="0">
                <a:latin typeface="Arial"/>
                <a:cs typeface="Arial"/>
              </a:rPr>
              <a:t>re-use </a:t>
            </a:r>
            <a:r>
              <a:rPr sz="3600" spc="80" dirty="0">
                <a:latin typeface="Arial"/>
                <a:cs typeface="Arial"/>
              </a:rPr>
              <a:t>code </a:t>
            </a:r>
            <a:r>
              <a:rPr sz="3600" spc="60" dirty="0">
                <a:latin typeface="Arial"/>
                <a:cs typeface="Arial"/>
              </a:rPr>
              <a:t>from  </a:t>
            </a:r>
            <a:r>
              <a:rPr sz="3600" spc="5" dirty="0">
                <a:latin typeface="Arial"/>
                <a:cs typeface="Arial"/>
              </a:rPr>
              <a:t>earlier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41121" y="2623448"/>
            <a:ext cx="9699541" cy="6534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14936" y="9926399"/>
            <a:ext cx="3978936" cy="9633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5987" y="6313278"/>
            <a:ext cx="598678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730" dirty="0">
                <a:latin typeface="Trebuchet MS"/>
                <a:cs typeface="Trebuchet MS"/>
              </a:rPr>
              <a:t>SO</a:t>
            </a:r>
            <a:r>
              <a:rPr sz="9200" b="1" spc="-105" dirty="0">
                <a:latin typeface="Trebuchet MS"/>
                <a:cs typeface="Trebuchet MS"/>
              </a:rPr>
              <a:t>L</a:t>
            </a:r>
            <a:r>
              <a:rPr sz="9200" b="1" spc="455" dirty="0">
                <a:latin typeface="Trebuchet MS"/>
                <a:cs typeface="Trebuchet MS"/>
              </a:rPr>
              <a:t>UTION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10767" y="3278180"/>
            <a:ext cx="2667000" cy="2533650"/>
          </a:xfrm>
          <a:custGeom>
            <a:avLst/>
            <a:gdLst/>
            <a:ahLst/>
            <a:cxnLst/>
            <a:rect l="l" t="t" r="r" b="b"/>
            <a:pathLst>
              <a:path w="2667000" h="2533650">
                <a:moveTo>
                  <a:pt x="967492" y="2424439"/>
                </a:moveTo>
                <a:lnTo>
                  <a:pt x="681231" y="2424439"/>
                </a:lnTo>
                <a:lnTo>
                  <a:pt x="691928" y="2424613"/>
                </a:lnTo>
                <a:lnTo>
                  <a:pt x="702808" y="2430687"/>
                </a:lnTo>
                <a:lnTo>
                  <a:pt x="728254" y="2453253"/>
                </a:lnTo>
                <a:lnTo>
                  <a:pt x="741267" y="2465330"/>
                </a:lnTo>
                <a:lnTo>
                  <a:pt x="769658" y="2491834"/>
                </a:lnTo>
                <a:lnTo>
                  <a:pt x="786771" y="2507134"/>
                </a:lnTo>
                <a:lnTo>
                  <a:pt x="802263" y="2519297"/>
                </a:lnTo>
                <a:lnTo>
                  <a:pt x="816712" y="2527966"/>
                </a:lnTo>
                <a:lnTo>
                  <a:pt x="830696" y="2532783"/>
                </a:lnTo>
                <a:lnTo>
                  <a:pt x="844793" y="2533392"/>
                </a:lnTo>
                <a:lnTo>
                  <a:pt x="859581" y="2529435"/>
                </a:lnTo>
                <a:lnTo>
                  <a:pt x="893542" y="2506394"/>
                </a:lnTo>
                <a:lnTo>
                  <a:pt x="937205" y="2460802"/>
                </a:lnTo>
                <a:lnTo>
                  <a:pt x="964119" y="2428656"/>
                </a:lnTo>
                <a:lnTo>
                  <a:pt x="967492" y="2424439"/>
                </a:lnTo>
                <a:close/>
              </a:path>
              <a:path w="2667000" h="2533650">
                <a:moveTo>
                  <a:pt x="294779" y="1226322"/>
                </a:moveTo>
                <a:lnTo>
                  <a:pt x="276654" y="1226498"/>
                </a:lnTo>
                <a:lnTo>
                  <a:pt x="235989" y="1236083"/>
                </a:lnTo>
                <a:lnTo>
                  <a:pt x="212342" y="1240885"/>
                </a:lnTo>
                <a:lnTo>
                  <a:pt x="187374" y="1248101"/>
                </a:lnTo>
                <a:lnTo>
                  <a:pt x="162018" y="1260452"/>
                </a:lnTo>
                <a:lnTo>
                  <a:pt x="157655" y="1272124"/>
                </a:lnTo>
                <a:lnTo>
                  <a:pt x="159656" y="1286021"/>
                </a:lnTo>
                <a:lnTo>
                  <a:pt x="164246" y="1301330"/>
                </a:lnTo>
                <a:lnTo>
                  <a:pt x="167652" y="1317240"/>
                </a:lnTo>
                <a:lnTo>
                  <a:pt x="153472" y="1332392"/>
                </a:lnTo>
                <a:lnTo>
                  <a:pt x="116055" y="1342607"/>
                </a:lnTo>
                <a:lnTo>
                  <a:pt x="68836" y="1354173"/>
                </a:lnTo>
                <a:lnTo>
                  <a:pt x="25248" y="1373378"/>
                </a:lnTo>
                <a:lnTo>
                  <a:pt x="21929" y="1382844"/>
                </a:lnTo>
                <a:lnTo>
                  <a:pt x="25225" y="1396766"/>
                </a:lnTo>
                <a:lnTo>
                  <a:pt x="29290" y="1410753"/>
                </a:lnTo>
                <a:lnTo>
                  <a:pt x="28274" y="1420414"/>
                </a:lnTo>
                <a:lnTo>
                  <a:pt x="13587" y="1433913"/>
                </a:lnTo>
                <a:lnTo>
                  <a:pt x="3607" y="1442338"/>
                </a:lnTo>
                <a:lnTo>
                  <a:pt x="0" y="1451776"/>
                </a:lnTo>
                <a:lnTo>
                  <a:pt x="23848" y="1514275"/>
                </a:lnTo>
                <a:lnTo>
                  <a:pt x="44258" y="1559504"/>
                </a:lnTo>
                <a:lnTo>
                  <a:pt x="65561" y="1604105"/>
                </a:lnTo>
                <a:lnTo>
                  <a:pt x="87653" y="1648180"/>
                </a:lnTo>
                <a:lnTo>
                  <a:pt x="110431" y="1691831"/>
                </a:lnTo>
                <a:lnTo>
                  <a:pt x="133794" y="1735162"/>
                </a:lnTo>
                <a:lnTo>
                  <a:pt x="157639" y="1778275"/>
                </a:lnTo>
                <a:lnTo>
                  <a:pt x="181862" y="1821273"/>
                </a:lnTo>
                <a:lnTo>
                  <a:pt x="255781" y="1950601"/>
                </a:lnTo>
                <a:lnTo>
                  <a:pt x="280495" y="1994164"/>
                </a:lnTo>
                <a:lnTo>
                  <a:pt x="305074" y="2038126"/>
                </a:lnTo>
                <a:lnTo>
                  <a:pt x="329417" y="2082588"/>
                </a:lnTo>
                <a:lnTo>
                  <a:pt x="353421" y="2127653"/>
                </a:lnTo>
                <a:lnTo>
                  <a:pt x="376983" y="2173425"/>
                </a:lnTo>
                <a:lnTo>
                  <a:pt x="400001" y="2220005"/>
                </a:lnTo>
                <a:lnTo>
                  <a:pt x="436497" y="2291669"/>
                </a:lnTo>
                <a:lnTo>
                  <a:pt x="469379" y="2348679"/>
                </a:lnTo>
                <a:lnTo>
                  <a:pt x="498920" y="2392504"/>
                </a:lnTo>
                <a:lnTo>
                  <a:pt x="525392" y="2424613"/>
                </a:lnTo>
                <a:lnTo>
                  <a:pt x="570218" y="2459557"/>
                </a:lnTo>
                <a:lnTo>
                  <a:pt x="589116" y="2465330"/>
                </a:lnTo>
                <a:lnTo>
                  <a:pt x="606035" y="2465262"/>
                </a:lnTo>
                <a:lnTo>
                  <a:pt x="621283" y="2460802"/>
                </a:lnTo>
                <a:lnTo>
                  <a:pt x="635024" y="2453477"/>
                </a:lnTo>
                <a:lnTo>
                  <a:pt x="647638" y="2444698"/>
                </a:lnTo>
                <a:lnTo>
                  <a:pt x="659363" y="2435952"/>
                </a:lnTo>
                <a:lnTo>
                  <a:pt x="670470" y="2428710"/>
                </a:lnTo>
                <a:lnTo>
                  <a:pt x="681231" y="2424439"/>
                </a:lnTo>
                <a:lnTo>
                  <a:pt x="967492" y="2424439"/>
                </a:lnTo>
                <a:lnTo>
                  <a:pt x="995193" y="2389800"/>
                </a:lnTo>
                <a:lnTo>
                  <a:pt x="1031005" y="2343877"/>
                </a:lnTo>
                <a:lnTo>
                  <a:pt x="1172647" y="2160133"/>
                </a:lnTo>
                <a:lnTo>
                  <a:pt x="1233190" y="2082368"/>
                </a:lnTo>
                <a:lnTo>
                  <a:pt x="1264124" y="2039905"/>
                </a:lnTo>
                <a:lnTo>
                  <a:pt x="1304526" y="1986038"/>
                </a:lnTo>
                <a:lnTo>
                  <a:pt x="1353420" y="1921985"/>
                </a:lnTo>
                <a:lnTo>
                  <a:pt x="1440554" y="1809466"/>
                </a:lnTo>
                <a:lnTo>
                  <a:pt x="1460175" y="1784338"/>
                </a:lnTo>
                <a:lnTo>
                  <a:pt x="756995" y="1784338"/>
                </a:lnTo>
                <a:lnTo>
                  <a:pt x="724800" y="1746335"/>
                </a:lnTo>
                <a:lnTo>
                  <a:pt x="683831" y="1694013"/>
                </a:lnTo>
                <a:lnTo>
                  <a:pt x="654314" y="1654796"/>
                </a:lnTo>
                <a:lnTo>
                  <a:pt x="626230" y="1616641"/>
                </a:lnTo>
                <a:lnTo>
                  <a:pt x="544650" y="1504442"/>
                </a:lnTo>
                <a:lnTo>
                  <a:pt x="516371" y="1466432"/>
                </a:lnTo>
                <a:lnTo>
                  <a:pt x="486561" y="1427432"/>
                </a:lnTo>
                <a:lnTo>
                  <a:pt x="454627" y="1387034"/>
                </a:lnTo>
                <a:lnTo>
                  <a:pt x="423892" y="1350688"/>
                </a:lnTo>
                <a:lnTo>
                  <a:pt x="391883" y="1315305"/>
                </a:lnTo>
                <a:lnTo>
                  <a:pt x="359438" y="1280240"/>
                </a:lnTo>
                <a:lnTo>
                  <a:pt x="327396" y="1244845"/>
                </a:lnTo>
                <a:lnTo>
                  <a:pt x="311710" y="1231940"/>
                </a:lnTo>
                <a:lnTo>
                  <a:pt x="294779" y="1226322"/>
                </a:lnTo>
                <a:close/>
              </a:path>
              <a:path w="2667000" h="2533650">
                <a:moveTo>
                  <a:pt x="2399117" y="0"/>
                </a:moveTo>
                <a:lnTo>
                  <a:pt x="2365771" y="20837"/>
                </a:lnTo>
                <a:lnTo>
                  <a:pt x="2329422" y="51831"/>
                </a:lnTo>
                <a:lnTo>
                  <a:pt x="2282965" y="95135"/>
                </a:lnTo>
                <a:lnTo>
                  <a:pt x="2227417" y="149575"/>
                </a:lnTo>
                <a:lnTo>
                  <a:pt x="2196553" y="180603"/>
                </a:lnTo>
                <a:lnTo>
                  <a:pt x="2163798" y="213974"/>
                </a:lnTo>
                <a:lnTo>
                  <a:pt x="2129279" y="249541"/>
                </a:lnTo>
                <a:lnTo>
                  <a:pt x="2055458" y="326676"/>
                </a:lnTo>
                <a:lnTo>
                  <a:pt x="1976110" y="410833"/>
                </a:lnTo>
                <a:lnTo>
                  <a:pt x="1848948" y="547662"/>
                </a:lnTo>
                <a:lnTo>
                  <a:pt x="1669547" y="743707"/>
                </a:lnTo>
                <a:lnTo>
                  <a:pt x="1440914" y="997407"/>
                </a:lnTo>
                <a:lnTo>
                  <a:pt x="1181116" y="1290286"/>
                </a:lnTo>
                <a:lnTo>
                  <a:pt x="995409" y="1503169"/>
                </a:lnTo>
                <a:lnTo>
                  <a:pt x="904545" y="1609065"/>
                </a:lnTo>
                <a:lnTo>
                  <a:pt x="854656" y="1668116"/>
                </a:lnTo>
                <a:lnTo>
                  <a:pt x="814504" y="1716559"/>
                </a:lnTo>
                <a:lnTo>
                  <a:pt x="798397" y="1736435"/>
                </a:lnTo>
                <a:lnTo>
                  <a:pt x="788881" y="1747879"/>
                </a:lnTo>
                <a:lnTo>
                  <a:pt x="778894" y="1759416"/>
                </a:lnTo>
                <a:lnTo>
                  <a:pt x="756995" y="1784338"/>
                </a:lnTo>
                <a:lnTo>
                  <a:pt x="1460175" y="1784338"/>
                </a:lnTo>
                <a:lnTo>
                  <a:pt x="1652407" y="1540300"/>
                </a:lnTo>
                <a:lnTo>
                  <a:pt x="1933337" y="1188809"/>
                </a:lnTo>
                <a:lnTo>
                  <a:pt x="2172978" y="892974"/>
                </a:lnTo>
                <a:lnTo>
                  <a:pt x="2318335" y="715776"/>
                </a:lnTo>
                <a:lnTo>
                  <a:pt x="2414246" y="600309"/>
                </a:lnTo>
                <a:lnTo>
                  <a:pt x="2470118" y="533912"/>
                </a:lnTo>
                <a:lnTo>
                  <a:pt x="2495268" y="504345"/>
                </a:lnTo>
                <a:lnTo>
                  <a:pt x="2539385" y="453231"/>
                </a:lnTo>
                <a:lnTo>
                  <a:pt x="2593549" y="392463"/>
                </a:lnTo>
                <a:lnTo>
                  <a:pt x="2611643" y="370496"/>
                </a:lnTo>
                <a:lnTo>
                  <a:pt x="2628154" y="347219"/>
                </a:lnTo>
                <a:lnTo>
                  <a:pt x="2642508" y="321924"/>
                </a:lnTo>
                <a:lnTo>
                  <a:pt x="2661267" y="282299"/>
                </a:lnTo>
                <a:lnTo>
                  <a:pt x="2666421" y="256909"/>
                </a:lnTo>
                <a:lnTo>
                  <a:pt x="2656258" y="233898"/>
                </a:lnTo>
                <a:lnTo>
                  <a:pt x="2629064" y="201410"/>
                </a:lnTo>
                <a:lnTo>
                  <a:pt x="2584737" y="178470"/>
                </a:lnTo>
                <a:lnTo>
                  <a:pt x="2566427" y="178218"/>
                </a:lnTo>
                <a:lnTo>
                  <a:pt x="2533717" y="174428"/>
                </a:lnTo>
                <a:lnTo>
                  <a:pt x="2510901" y="160365"/>
                </a:lnTo>
                <a:lnTo>
                  <a:pt x="2498453" y="137292"/>
                </a:lnTo>
                <a:lnTo>
                  <a:pt x="2496848" y="106474"/>
                </a:lnTo>
                <a:lnTo>
                  <a:pt x="2497020" y="98454"/>
                </a:lnTo>
                <a:lnTo>
                  <a:pt x="2495779" y="90114"/>
                </a:lnTo>
                <a:lnTo>
                  <a:pt x="2472092" y="58404"/>
                </a:lnTo>
                <a:lnTo>
                  <a:pt x="2423210" y="15564"/>
                </a:lnTo>
                <a:lnTo>
                  <a:pt x="2404076" y="482"/>
                </a:lnTo>
                <a:lnTo>
                  <a:pt x="2399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194" y="3426785"/>
            <a:ext cx="9109670" cy="6136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2071006"/>
            <a:ext cx="1102042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latin typeface="Courier New"/>
                <a:cs typeface="Courier New"/>
              </a:rPr>
              <a:t>dashboards/moviedash-05.R</a:t>
            </a:r>
            <a:endParaRPr sz="5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01512" y="6313278"/>
            <a:ext cx="34709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b="1" spc="665" dirty="0">
                <a:latin typeface="Trebuchet MS"/>
                <a:cs typeface="Trebuchet MS"/>
              </a:rPr>
              <a:t>DEMO</a:t>
            </a:r>
            <a:endParaRPr sz="9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3426" y="3277411"/>
            <a:ext cx="3141345" cy="2535555"/>
          </a:xfrm>
          <a:custGeom>
            <a:avLst/>
            <a:gdLst/>
            <a:ahLst/>
            <a:cxnLst/>
            <a:rect l="l" t="t" r="r" b="b"/>
            <a:pathLst>
              <a:path w="3141344" h="2535554">
                <a:moveTo>
                  <a:pt x="2022650" y="2436758"/>
                </a:moveTo>
                <a:lnTo>
                  <a:pt x="1118594" y="2436758"/>
                </a:lnTo>
                <a:lnTo>
                  <a:pt x="1118594" y="2534945"/>
                </a:lnTo>
                <a:lnTo>
                  <a:pt x="2022650" y="2534945"/>
                </a:lnTo>
                <a:lnTo>
                  <a:pt x="2022650" y="2436758"/>
                </a:lnTo>
                <a:close/>
              </a:path>
              <a:path w="3141344" h="2535554">
                <a:moveTo>
                  <a:pt x="1811306" y="2153979"/>
                </a:moveTo>
                <a:lnTo>
                  <a:pt x="1330681" y="2153979"/>
                </a:lnTo>
                <a:lnTo>
                  <a:pt x="1326011" y="2172635"/>
                </a:lnTo>
                <a:lnTo>
                  <a:pt x="1273238" y="2436758"/>
                </a:lnTo>
                <a:lnTo>
                  <a:pt x="1868005" y="2436758"/>
                </a:lnTo>
                <a:lnTo>
                  <a:pt x="1815232" y="2172635"/>
                </a:lnTo>
                <a:lnTo>
                  <a:pt x="1811306" y="2153979"/>
                </a:lnTo>
                <a:close/>
              </a:path>
              <a:path w="3141344" h="2535554">
                <a:moveTo>
                  <a:pt x="3074482" y="0"/>
                </a:moveTo>
                <a:lnTo>
                  <a:pt x="67505" y="0"/>
                </a:lnTo>
                <a:lnTo>
                  <a:pt x="41382" y="5355"/>
                </a:lnTo>
                <a:lnTo>
                  <a:pt x="19907" y="19907"/>
                </a:lnTo>
                <a:lnTo>
                  <a:pt x="5355" y="41381"/>
                </a:lnTo>
                <a:lnTo>
                  <a:pt x="0" y="67503"/>
                </a:lnTo>
                <a:lnTo>
                  <a:pt x="0" y="2086230"/>
                </a:lnTo>
                <a:lnTo>
                  <a:pt x="5355" y="2112391"/>
                </a:lnTo>
                <a:lnTo>
                  <a:pt x="19907" y="2133949"/>
                </a:lnTo>
                <a:lnTo>
                  <a:pt x="41382" y="2148585"/>
                </a:lnTo>
                <a:lnTo>
                  <a:pt x="67505" y="2153979"/>
                </a:lnTo>
                <a:lnTo>
                  <a:pt x="3073749" y="2153979"/>
                </a:lnTo>
                <a:lnTo>
                  <a:pt x="3099872" y="2148585"/>
                </a:lnTo>
                <a:lnTo>
                  <a:pt x="3121347" y="2133949"/>
                </a:lnTo>
                <a:lnTo>
                  <a:pt x="3135899" y="2112390"/>
                </a:lnTo>
                <a:lnTo>
                  <a:pt x="3141255" y="2086230"/>
                </a:lnTo>
                <a:lnTo>
                  <a:pt x="3141255" y="1787741"/>
                </a:lnTo>
                <a:lnTo>
                  <a:pt x="180664" y="1787741"/>
                </a:lnTo>
                <a:lnTo>
                  <a:pt x="180664" y="203492"/>
                </a:lnTo>
                <a:lnTo>
                  <a:pt x="3141255" y="203492"/>
                </a:lnTo>
                <a:lnTo>
                  <a:pt x="3141255" y="123470"/>
                </a:lnTo>
                <a:lnTo>
                  <a:pt x="1570988" y="123470"/>
                </a:lnTo>
                <a:lnTo>
                  <a:pt x="1559352" y="121110"/>
                </a:lnTo>
                <a:lnTo>
                  <a:pt x="1549831" y="114682"/>
                </a:lnTo>
                <a:lnTo>
                  <a:pt x="1543402" y="105161"/>
                </a:lnTo>
                <a:lnTo>
                  <a:pt x="1541042" y="93522"/>
                </a:lnTo>
                <a:lnTo>
                  <a:pt x="1543402" y="81884"/>
                </a:lnTo>
                <a:lnTo>
                  <a:pt x="1549831" y="72363"/>
                </a:lnTo>
                <a:lnTo>
                  <a:pt x="1559352" y="65935"/>
                </a:lnTo>
                <a:lnTo>
                  <a:pt x="1570988" y="63576"/>
                </a:lnTo>
                <a:lnTo>
                  <a:pt x="3140516" y="63576"/>
                </a:lnTo>
                <a:lnTo>
                  <a:pt x="3136345" y="41381"/>
                </a:lnTo>
                <a:lnTo>
                  <a:pt x="3122008" y="19907"/>
                </a:lnTo>
                <a:lnTo>
                  <a:pt x="3100601" y="5355"/>
                </a:lnTo>
                <a:lnTo>
                  <a:pt x="3074482" y="0"/>
                </a:lnTo>
                <a:close/>
              </a:path>
              <a:path w="3141344" h="2535554">
                <a:moveTo>
                  <a:pt x="3141255" y="203492"/>
                </a:moveTo>
                <a:lnTo>
                  <a:pt x="2961323" y="203492"/>
                </a:lnTo>
                <a:lnTo>
                  <a:pt x="2961323" y="1787741"/>
                </a:lnTo>
                <a:lnTo>
                  <a:pt x="3141255" y="1787741"/>
                </a:lnTo>
                <a:lnTo>
                  <a:pt x="3141255" y="203492"/>
                </a:lnTo>
                <a:close/>
              </a:path>
              <a:path w="3141344" h="2535554">
                <a:moveTo>
                  <a:pt x="3140516" y="63576"/>
                </a:moveTo>
                <a:lnTo>
                  <a:pt x="1570988" y="63576"/>
                </a:lnTo>
                <a:lnTo>
                  <a:pt x="1582631" y="65825"/>
                </a:lnTo>
                <a:lnTo>
                  <a:pt x="1592154" y="72069"/>
                </a:lnTo>
                <a:lnTo>
                  <a:pt x="1598581" y="81553"/>
                </a:lnTo>
                <a:lnTo>
                  <a:pt x="1600935" y="93522"/>
                </a:lnTo>
                <a:lnTo>
                  <a:pt x="1598576" y="105161"/>
                </a:lnTo>
                <a:lnTo>
                  <a:pt x="1592150" y="114682"/>
                </a:lnTo>
                <a:lnTo>
                  <a:pt x="1582629" y="121110"/>
                </a:lnTo>
                <a:lnTo>
                  <a:pt x="1570988" y="123470"/>
                </a:lnTo>
                <a:lnTo>
                  <a:pt x="3141255" y="123470"/>
                </a:lnTo>
                <a:lnTo>
                  <a:pt x="3141255" y="67503"/>
                </a:lnTo>
                <a:lnTo>
                  <a:pt x="3140516" y="6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611" y="9928121"/>
            <a:ext cx="900496" cy="1043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486" y="3423979"/>
            <a:ext cx="9109670" cy="6146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2071006"/>
            <a:ext cx="1102042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latin typeface="Courier New"/>
                <a:cs typeface="Courier New"/>
              </a:rPr>
              <a:t>dashboards/moviedash-06.R</a:t>
            </a:r>
            <a:endParaRPr sz="5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3612</Words>
  <Application>Microsoft Macintosh PowerPoint</Application>
  <PresentationFormat>Custom</PresentationFormat>
  <Paragraphs>510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MS UI Gothic</vt:lpstr>
      <vt:lpstr>Arial</vt:lpstr>
      <vt:lpstr>Calibri</vt:lpstr>
      <vt:lpstr>Courier New</vt:lpstr>
      <vt:lpstr>Tahoma</vt:lpstr>
      <vt:lpstr>Times New Roman</vt:lpstr>
      <vt:lpstr>Trebuchet MS</vt:lpstr>
      <vt:lpstr>Office Theme</vt:lpstr>
      <vt:lpstr>PowerPoint Presentation</vt:lpstr>
      <vt:lpstr>PowerPoint Presentation</vt:lpstr>
      <vt:lpstr>What we will not cover:</vt:lpstr>
      <vt:lpstr>What we will cover:</vt:lpstr>
      <vt:lpstr>PowerPoint Presentation</vt:lpstr>
      <vt:lpstr>What Is A Good Graph: A Counter Example</vt:lpstr>
      <vt:lpstr>What Is A Good Graph: A Counter Example</vt:lpstr>
      <vt:lpstr>What Is A Good Graph: A Counter Example</vt:lpstr>
      <vt:lpstr>What Is A Good Graph: A Counter Example</vt:lpstr>
      <vt:lpstr>PowerPoint Presentation</vt:lpstr>
      <vt:lpstr>Your turn</vt:lpstr>
      <vt:lpstr>High-level  view</vt:lpstr>
      <vt:lpstr>PowerPoint Presentation</vt:lpstr>
      <vt:lpstr>When running your app locally, the computer serving your app is your computer.</vt:lpstr>
      <vt:lpstr>PowerPoint Presentation</vt:lpstr>
      <vt:lpstr>PowerPoint Presentation</vt:lpstr>
      <vt:lpstr>Anatomy of A  Shiny App</vt:lpstr>
      <vt:lpstr>What’s in an app?</vt:lpstr>
      <vt:lpstr>PowerPoint Presentation</vt:lpstr>
      <vt:lpstr>PowerPoint Presentation</vt:lpstr>
      <vt:lpstr>App template</vt:lpstr>
      <vt:lpstr>User interface</vt:lpstr>
      <vt:lpstr>PowerPoint Presentation</vt:lpstr>
      <vt:lpstr>Create fluid page layout</vt:lpstr>
      <vt:lpstr>PowerPoint Presentation</vt:lpstr>
      <vt:lpstr>PowerPoint Presentation</vt:lpstr>
      <vt:lpstr>PowerPoint Presentation</vt:lpstr>
      <vt:lpstr>PowerPoint Presentation</vt:lpstr>
      <vt:lpstr>Server</vt:lpstr>
      <vt:lpstr>PowerPoint Presentation</vt:lpstr>
      <vt:lpstr>Contains instructions  needed to build app</vt:lpstr>
      <vt:lpstr># Define server function</vt:lpstr>
      <vt:lpstr># Define server function</vt:lpstr>
      <vt:lpstr>UI + Server</vt:lpstr>
      <vt:lpstr># Create the Shiny app object  shinyApp(ui = ui, server = server)</vt:lpstr>
      <vt:lpstr>Putting it all together…</vt:lpstr>
      <vt:lpstr>Your turn</vt:lpstr>
      <vt:lpstr>Solution to the previous exercise</vt:lpstr>
      <vt:lpstr>Inputs</vt:lpstr>
      <vt:lpstr>Your turn</vt:lpstr>
      <vt:lpstr>Solution to the previous exercise</vt:lpstr>
      <vt:lpstr>Outputs</vt:lpstr>
      <vt:lpstr>PowerPoint Presentation</vt:lpstr>
      <vt:lpstr>PowerPoint Presentation</vt:lpstr>
      <vt:lpstr>Your Turn</vt:lpstr>
      <vt:lpstr>Solution to the previous exercise</vt:lpstr>
      <vt:lpstr>Execution</vt:lpstr>
      <vt:lpstr>Where you place code in your app will determine how many times they  are run (or re-run), which will in turn affect the performance of your app,  since Shiny will run some sections your app script more often than others.</vt:lpstr>
      <vt:lpstr>library(shiny)  library(tidyverse)  library(NHANES)</vt:lpstr>
      <vt:lpstr>library(shiny)  library(tidyverse)  library(NHANES)</vt:lpstr>
      <vt:lpstr>File structure</vt:lpstr>
      <vt:lpstr>Single ﬁle</vt:lpstr>
      <vt:lpstr>Multiple ﬁles</vt:lpstr>
      <vt:lpstr>Deploying your  app</vt:lpstr>
      <vt:lpstr>shinyapps.io</vt:lpstr>
      <vt:lpstr>Shiny Server</vt:lpstr>
      <vt:lpstr>Shiny Server Pro / RStudio Connect</vt:lpstr>
      <vt:lpstr>Reactivity 101</vt:lpstr>
      <vt:lpstr>Reactions</vt:lpstr>
      <vt:lpstr>Reactivity 101</vt:lpstr>
      <vt:lpstr>Reactive ﬂow</vt:lpstr>
      <vt:lpstr>Suppose you want the option to plot only  certain education level(s) as well as report how  many such participants are plotted:</vt:lpstr>
      <vt:lpstr>1. Add a UI element for the user to select which  education level(s) they want to plot</vt:lpstr>
      <vt:lpstr>2. Filter for chosen education level(s) and save as a  new (reactive) expression</vt:lpstr>
      <vt:lpstr>3. Use new data frame (which is reactive) for plotting</vt:lpstr>
      <vt:lpstr>4. Use new data frame (which is reactive) also for  printing number of observations</vt:lpstr>
      <vt:lpstr>PowerPoint Presentation</vt:lpstr>
      <vt:lpstr>When to use reactives</vt:lpstr>
      <vt:lpstr>Suppose we want to plot only a random sample of  participants,  of size determined by the user. What is  wrong with the following?</vt:lpstr>
      <vt:lpstr># Server</vt:lpstr>
      <vt:lpstr>Render functions</vt:lpstr>
      <vt:lpstr>Render functions</vt:lpstr>
      <vt:lpstr>PowerPoint Presentation</vt:lpstr>
      <vt:lpstr>Recap</vt:lpstr>
      <vt:lpstr>Implementation</vt:lpstr>
      <vt:lpstr>Implementation of reactives</vt:lpstr>
      <vt:lpstr>Reactive expressions vs. observers</vt:lpstr>
      <vt:lpstr>shinythemes</vt:lpstr>
      <vt:lpstr>PowerPoint Presentation</vt:lpstr>
      <vt:lpstr>shinythemes</vt:lpstr>
      <vt:lpstr>shinydashboard</vt:lpstr>
      <vt:lpstr>header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Your turn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Edwards, Alex</cp:lastModifiedBy>
  <cp:revision>8</cp:revision>
  <dcterms:created xsi:type="dcterms:W3CDTF">2019-12-03T14:42:44Z</dcterms:created>
  <dcterms:modified xsi:type="dcterms:W3CDTF">2020-03-04T16:43:43Z</dcterms:modified>
</cp:coreProperties>
</file>